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7" r:id="rId2"/>
    <p:sldId id="288" r:id="rId3"/>
    <p:sldId id="258" r:id="rId4"/>
    <p:sldId id="293" r:id="rId5"/>
    <p:sldId id="289" r:id="rId6"/>
    <p:sldId id="290" r:id="rId7"/>
    <p:sldId id="259" r:id="rId8"/>
    <p:sldId id="291" r:id="rId9"/>
    <p:sldId id="292" r:id="rId10"/>
    <p:sldId id="263" r:id="rId11"/>
    <p:sldId id="264" r:id="rId12"/>
    <p:sldId id="265" r:id="rId13"/>
    <p:sldId id="266" r:id="rId14"/>
    <p:sldId id="262"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1" r:id="rId29"/>
    <p:sldId id="280" r:id="rId30"/>
    <p:sldId id="283" r:id="rId31"/>
    <p:sldId id="282" r:id="rId32"/>
    <p:sldId id="284" r:id="rId33"/>
    <p:sldId id="285" r:id="rId34"/>
    <p:sldId id="286" r:id="rId35"/>
    <p:sldId id="287" r:id="rId36"/>
    <p:sldId id="294"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309BC2-F265-5D29-DE55-389AD2633A52}" name="Catherine Wayne" initials="CW" userId="S::cwayne@infotier.com::77995666-bc3c-43c8-9249-5fc38c1854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28"/>
    <p:restoredTop sz="94719"/>
  </p:normalViewPr>
  <p:slideViewPr>
    <p:cSldViewPr snapToGrid="0" snapToObjects="1">
      <p:cViewPr varScale="1">
        <p:scale>
          <a:sx n="103" d="100"/>
          <a:sy n="103" d="100"/>
        </p:scale>
        <p:origin x="1243" y="8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EC206-52AC-AE4A-91F1-F528BCA09908}"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6D2C7-EBCB-6141-9E8B-150C65743B8C}" type="slidenum">
              <a:rPr lang="en-US" smtClean="0"/>
              <a:t>‹#›</a:t>
            </a:fld>
            <a:endParaRPr lang="en-US"/>
          </a:p>
        </p:txBody>
      </p:sp>
    </p:spTree>
    <p:extLst>
      <p:ext uri="{BB962C8B-B14F-4D97-AF65-F5344CB8AC3E}">
        <p14:creationId xmlns:p14="http://schemas.microsoft.com/office/powerpoint/2010/main" val="342516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D6D2C7-EBCB-6141-9E8B-150C65743B8C}" type="slidenum">
              <a:rPr lang="en-US" smtClean="0"/>
              <a:t>24</a:t>
            </a:fld>
            <a:endParaRPr lang="en-US"/>
          </a:p>
        </p:txBody>
      </p:sp>
    </p:spTree>
    <p:extLst>
      <p:ext uri="{BB962C8B-B14F-4D97-AF65-F5344CB8AC3E}">
        <p14:creationId xmlns:p14="http://schemas.microsoft.com/office/powerpoint/2010/main" val="408987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1" y="2284"/>
            <a:ext cx="9144000" cy="5138929"/>
          </a:xfrm>
          <a:prstGeom prst="rect">
            <a:avLst/>
          </a:prstGeom>
        </p:spPr>
      </p:pic>
      <p:sp>
        <p:nvSpPr>
          <p:cNvPr id="2" name="Title 1"/>
          <p:cNvSpPr>
            <a:spLocks noGrp="1"/>
          </p:cNvSpPr>
          <p:nvPr>
            <p:ph type="ctrTitle"/>
          </p:nvPr>
        </p:nvSpPr>
        <p:spPr>
          <a:xfrm>
            <a:off x="685800" y="1597819"/>
            <a:ext cx="7772400" cy="1102519"/>
          </a:xfrm>
        </p:spPr>
        <p:txBody>
          <a:bodyPr/>
          <a:lstStyle>
            <a:lvl1pPr algn="ctr">
              <a:defRPr>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accent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3480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40EB3DD-D5A3-5248-B3FB-7E0312379EAB}" type="datetimeFigureOut">
              <a:rPr lang="en-US" smtClean="0"/>
              <a:t>9/7/2022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F0C1C31-D6BC-9148-9AFF-923181E18BA3}" type="slidenum">
              <a:rPr lang="en-US" smtClean="0"/>
              <a:t>‹#›</a:t>
            </a:fld>
            <a:endParaRPr lang="en-US"/>
          </a:p>
        </p:txBody>
      </p:sp>
    </p:spTree>
    <p:extLst>
      <p:ext uri="{BB962C8B-B14F-4D97-AF65-F5344CB8AC3E}">
        <p14:creationId xmlns:p14="http://schemas.microsoft.com/office/powerpoint/2010/main" val="165810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40EB3DD-D5A3-5248-B3FB-7E0312379EAB}" type="datetimeFigureOut">
              <a:rPr lang="en-US" smtClean="0"/>
              <a:t>9/7/2022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F0C1C31-D6BC-9148-9AFF-923181E18BA3}" type="slidenum">
              <a:rPr lang="en-US" smtClean="0"/>
              <a:t>‹#›</a:t>
            </a:fld>
            <a:endParaRPr lang="en-US"/>
          </a:p>
        </p:txBody>
      </p:sp>
    </p:spTree>
    <p:extLst>
      <p:ext uri="{BB962C8B-B14F-4D97-AF65-F5344CB8AC3E}">
        <p14:creationId xmlns:p14="http://schemas.microsoft.com/office/powerpoint/2010/main" val="228090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45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540EB3DD-D5A3-5248-B3FB-7E0312379EAB}" type="datetimeFigureOut">
              <a:rPr lang="en-US" smtClean="0"/>
              <a:t>9/7/2022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F0C1C31-D6BC-9148-9AFF-923181E18BA3}" type="slidenum">
              <a:rPr lang="en-US" smtClean="0"/>
              <a:t>‹#›</a:t>
            </a:fld>
            <a:endParaRPr lang="en-US"/>
          </a:p>
        </p:txBody>
      </p:sp>
    </p:spTree>
    <p:extLst>
      <p:ext uri="{BB962C8B-B14F-4D97-AF65-F5344CB8AC3E}">
        <p14:creationId xmlns:p14="http://schemas.microsoft.com/office/powerpoint/2010/main" val="151609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457200" y="1233941"/>
            <a:ext cx="4038600" cy="3381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33941"/>
            <a:ext cx="4038600" cy="3381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39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540EB3DD-D5A3-5248-B3FB-7E0312379EAB}" type="datetimeFigureOut">
              <a:rPr lang="en-US" smtClean="0"/>
              <a:t>9/7/2022</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DF0C1C31-D6BC-9148-9AFF-923181E18BA3}" type="slidenum">
              <a:rPr lang="en-US" smtClean="0"/>
              <a:t>‹#›</a:t>
            </a:fld>
            <a:endParaRPr lang="en-US"/>
          </a:p>
        </p:txBody>
      </p:sp>
    </p:spTree>
    <p:extLst>
      <p:ext uri="{BB962C8B-B14F-4D97-AF65-F5344CB8AC3E}">
        <p14:creationId xmlns:p14="http://schemas.microsoft.com/office/powerpoint/2010/main" val="16451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540EB3DD-D5A3-5248-B3FB-7E0312379EAB}" type="datetimeFigureOut">
              <a:rPr lang="en-US" smtClean="0"/>
              <a:t>9/7/2022</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DF0C1C31-D6BC-9148-9AFF-923181E18BA3}" type="slidenum">
              <a:rPr lang="en-US" smtClean="0"/>
              <a:t>‹#›</a:t>
            </a:fld>
            <a:endParaRPr lang="en-US"/>
          </a:p>
        </p:txBody>
      </p:sp>
    </p:spTree>
    <p:extLst>
      <p:ext uri="{BB962C8B-B14F-4D97-AF65-F5344CB8AC3E}">
        <p14:creationId xmlns:p14="http://schemas.microsoft.com/office/powerpoint/2010/main" val="351449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540EB3DD-D5A3-5248-B3FB-7E0312379EAB}" type="datetimeFigureOut">
              <a:rPr lang="en-US" smtClean="0"/>
              <a:t>9/7/2022</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F0C1C31-D6BC-9148-9AFF-923181E18BA3}" type="slidenum">
              <a:rPr lang="en-US" smtClean="0"/>
              <a:t>‹#›</a:t>
            </a:fld>
            <a:endParaRPr lang="en-US"/>
          </a:p>
        </p:txBody>
      </p:sp>
    </p:spTree>
    <p:extLst>
      <p:ext uri="{BB962C8B-B14F-4D97-AF65-F5344CB8AC3E}">
        <p14:creationId xmlns:p14="http://schemas.microsoft.com/office/powerpoint/2010/main" val="428424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40EB3DD-D5A3-5248-B3FB-7E0312379EAB}" type="datetimeFigureOut">
              <a:rPr lang="en-US" smtClean="0"/>
              <a:t>9/7/2022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F0C1C31-D6BC-9148-9AFF-923181E18BA3}" type="slidenum">
              <a:rPr lang="en-US" smtClean="0"/>
              <a:t>‹#›</a:t>
            </a:fld>
            <a:endParaRPr lang="en-US"/>
          </a:p>
        </p:txBody>
      </p:sp>
    </p:spTree>
    <p:extLst>
      <p:ext uri="{BB962C8B-B14F-4D97-AF65-F5344CB8AC3E}">
        <p14:creationId xmlns:p14="http://schemas.microsoft.com/office/powerpoint/2010/main" val="264424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540EB3DD-D5A3-5248-B3FB-7E0312379EAB}" type="datetimeFigureOut">
              <a:rPr lang="en-US" smtClean="0"/>
              <a:t>9/7/2022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F0C1C31-D6BC-9148-9AFF-923181E18BA3}" type="slidenum">
              <a:rPr lang="en-US" smtClean="0"/>
              <a:t>‹#›</a:t>
            </a:fld>
            <a:endParaRPr lang="en-US"/>
          </a:p>
        </p:txBody>
      </p:sp>
    </p:spTree>
    <p:extLst>
      <p:ext uri="{BB962C8B-B14F-4D97-AF65-F5344CB8AC3E}">
        <p14:creationId xmlns:p14="http://schemas.microsoft.com/office/powerpoint/2010/main" val="7338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rcRect/>
          <a:stretch/>
        </p:blipFill>
        <p:spPr>
          <a:xfrm>
            <a:off x="1" y="2284"/>
            <a:ext cx="9144000" cy="5138930"/>
          </a:xfrm>
          <a:prstGeom prst="rect">
            <a:avLst/>
          </a:prstGeom>
        </p:spPr>
      </p:pic>
      <p:sp>
        <p:nvSpPr>
          <p:cNvPr id="2" name="Title Placeholder 1"/>
          <p:cNvSpPr>
            <a:spLocks noGrp="1"/>
          </p:cNvSpPr>
          <p:nvPr>
            <p:ph type="title"/>
          </p:nvPr>
        </p:nvSpPr>
        <p:spPr>
          <a:xfrm>
            <a:off x="457200" y="46322"/>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3671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das-score.n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0" y="-2290"/>
            <a:ext cx="9144000" cy="5148071"/>
          </a:xfrm>
          <a:prstGeom prst="rect">
            <a:avLst/>
          </a:prstGeom>
        </p:spPr>
      </p:pic>
    </p:spTree>
    <p:extLst>
      <p:ext uri="{BB962C8B-B14F-4D97-AF65-F5344CB8AC3E}">
        <p14:creationId xmlns:p14="http://schemas.microsoft.com/office/powerpoint/2010/main" val="116508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3260-0B72-D1F2-CBFE-425C13E97E7E}"/>
              </a:ext>
            </a:extLst>
          </p:cNvPr>
          <p:cNvSpPr>
            <a:spLocks noGrp="1"/>
          </p:cNvSpPr>
          <p:nvPr>
            <p:ph type="title"/>
          </p:nvPr>
        </p:nvSpPr>
        <p:spPr/>
        <p:txBody>
          <a:bodyPr/>
          <a:lstStyle/>
          <a:p>
            <a:r>
              <a:rPr lang="en-US" dirty="0"/>
              <a:t>Differential Diagnoses </a:t>
            </a:r>
          </a:p>
        </p:txBody>
      </p:sp>
      <p:sp>
        <p:nvSpPr>
          <p:cNvPr id="3" name="Subtitle 2">
            <a:extLst>
              <a:ext uri="{FF2B5EF4-FFF2-40B4-BE49-F238E27FC236}">
                <a16:creationId xmlns:a16="http://schemas.microsoft.com/office/drawing/2014/main" id="{FE8FE814-DCE1-1FDB-31C9-A261AB687779}"/>
              </a:ext>
            </a:extLst>
          </p:cNvPr>
          <p:cNvSpPr>
            <a:spLocks noGrp="1"/>
          </p:cNvSpPr>
          <p:nvPr>
            <p:ph idx="1"/>
          </p:nvPr>
        </p:nvSpPr>
        <p:spPr/>
        <p:txBody>
          <a:bodyPr>
            <a:noAutofit/>
          </a:bodyPr>
          <a:lstStyle/>
          <a:p>
            <a:pPr marL="214313" indent="-214313" algn="l">
              <a:spcBef>
                <a:spcPts val="972"/>
              </a:spcBef>
              <a:buFont typeface="Arial" panose="020B0604020202020204" pitchFamily="34" charset="0"/>
              <a:buChar char="•"/>
            </a:pPr>
            <a:r>
              <a:rPr lang="en-US" sz="1800" dirty="0"/>
              <a:t>Seronegative Spondyloarthropathies</a:t>
            </a:r>
          </a:p>
          <a:p>
            <a:pPr marL="214313" indent="-214313" algn="l">
              <a:spcBef>
                <a:spcPts val="972"/>
              </a:spcBef>
              <a:buFont typeface="Arial" panose="020B0604020202020204" pitchFamily="34" charset="0"/>
              <a:buChar char="•"/>
            </a:pPr>
            <a:r>
              <a:rPr lang="en-US" sz="1800" dirty="0"/>
              <a:t>Calcium Pyrophosphate Deposition Disease ( CPPD)</a:t>
            </a:r>
          </a:p>
          <a:p>
            <a:pPr marL="214313" indent="-214313" algn="l">
              <a:spcBef>
                <a:spcPts val="972"/>
              </a:spcBef>
              <a:buFont typeface="Arial" panose="020B0604020202020204" pitchFamily="34" charset="0"/>
              <a:buChar char="•"/>
            </a:pPr>
            <a:r>
              <a:rPr lang="en-US" sz="1800" dirty="0"/>
              <a:t>CTD/ SLE</a:t>
            </a:r>
          </a:p>
          <a:p>
            <a:pPr marL="214313" indent="-214313" algn="l">
              <a:spcBef>
                <a:spcPts val="972"/>
              </a:spcBef>
              <a:buFont typeface="Arial" panose="020B0604020202020204" pitchFamily="34" charset="0"/>
              <a:buChar char="•"/>
            </a:pPr>
            <a:r>
              <a:rPr lang="en-US" sz="1800" dirty="0"/>
              <a:t>Osteoarthritis</a:t>
            </a:r>
          </a:p>
          <a:p>
            <a:pPr marL="214313" indent="-214313" algn="l">
              <a:spcBef>
                <a:spcPts val="972"/>
              </a:spcBef>
              <a:buFont typeface="Arial" panose="020B0604020202020204" pitchFamily="34" charset="0"/>
              <a:buChar char="•"/>
            </a:pPr>
            <a:r>
              <a:rPr lang="en-US" sz="1800" dirty="0"/>
              <a:t>Viral Infection (EBV, Hepatitis C, HIV, Hepatitis B, Parvovirus.)</a:t>
            </a:r>
          </a:p>
          <a:p>
            <a:pPr marL="214313" indent="-214313" algn="l">
              <a:spcBef>
                <a:spcPts val="972"/>
              </a:spcBef>
              <a:buFont typeface="Arial" panose="020B0604020202020204" pitchFamily="34" charset="0"/>
              <a:buChar char="•"/>
            </a:pPr>
            <a:r>
              <a:rPr lang="en-US" sz="1800" dirty="0"/>
              <a:t>Polyarticular Gout</a:t>
            </a:r>
          </a:p>
          <a:p>
            <a:pPr marL="214313" indent="-214313" algn="l">
              <a:spcBef>
                <a:spcPts val="972"/>
              </a:spcBef>
              <a:buFont typeface="Arial" panose="020B0604020202020204" pitchFamily="34" charset="0"/>
              <a:buChar char="•"/>
            </a:pPr>
            <a:r>
              <a:rPr lang="en-US" sz="1800" dirty="0"/>
              <a:t>Fibromyalgia</a:t>
            </a:r>
          </a:p>
          <a:p>
            <a:pPr marL="214313" indent="-214313" algn="l">
              <a:spcBef>
                <a:spcPts val="972"/>
              </a:spcBef>
              <a:buFont typeface="Arial" panose="020B0604020202020204" pitchFamily="34" charset="0"/>
              <a:buChar char="•"/>
            </a:pPr>
            <a:r>
              <a:rPr lang="en-US" sz="1800" dirty="0"/>
              <a:t>Reactive Arthritis</a:t>
            </a:r>
          </a:p>
          <a:p>
            <a:pPr marL="214313" indent="-214313" algn="l">
              <a:spcBef>
                <a:spcPts val="972"/>
              </a:spcBef>
              <a:buFont typeface="Arial" panose="020B0604020202020204" pitchFamily="34" charset="0"/>
              <a:buChar char="•"/>
            </a:pPr>
            <a:r>
              <a:rPr lang="en-US" sz="1100" dirty="0"/>
              <a:t>PEARL: A diagnosis </a:t>
            </a:r>
            <a:r>
              <a:rPr lang="en-US" sz="1100" i="1" dirty="0"/>
              <a:t>other than RA should be considered in patients who have an asymmetric arthritis, </a:t>
            </a:r>
            <a:br>
              <a:rPr lang="en-US" sz="1100" i="1" dirty="0"/>
            </a:br>
            <a:r>
              <a:rPr lang="en-US" sz="1100" i="1" dirty="0"/>
              <a:t>migrating pattern, predominantly large-joint arthritis, DIP joint involvement, rashes, renal disease, </a:t>
            </a:r>
            <a:br>
              <a:rPr lang="en-US" sz="1100" i="1" dirty="0"/>
            </a:br>
            <a:r>
              <a:rPr lang="en-US" sz="1100" i="1" dirty="0"/>
              <a:t>or leukopenia. </a:t>
            </a:r>
            <a:endParaRPr lang="en-US" sz="1100" dirty="0"/>
          </a:p>
        </p:txBody>
      </p:sp>
    </p:spTree>
    <p:extLst>
      <p:ext uri="{BB962C8B-B14F-4D97-AF65-F5344CB8AC3E}">
        <p14:creationId xmlns:p14="http://schemas.microsoft.com/office/powerpoint/2010/main" val="67294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5A8C-DE74-EA1E-BC9F-732AE7817508}"/>
              </a:ext>
            </a:extLst>
          </p:cNvPr>
          <p:cNvSpPr>
            <a:spLocks noGrp="1"/>
          </p:cNvSpPr>
          <p:nvPr>
            <p:ph type="title"/>
          </p:nvPr>
        </p:nvSpPr>
        <p:spPr/>
        <p:txBody>
          <a:bodyPr>
            <a:normAutofit/>
          </a:bodyPr>
          <a:lstStyle/>
          <a:p>
            <a:r>
              <a:rPr lang="en-US" dirty="0"/>
              <a:t>Epidemiology</a:t>
            </a:r>
          </a:p>
        </p:txBody>
      </p:sp>
      <p:sp>
        <p:nvSpPr>
          <p:cNvPr id="3" name="Content Placeholder 2">
            <a:extLst>
              <a:ext uri="{FF2B5EF4-FFF2-40B4-BE49-F238E27FC236}">
                <a16:creationId xmlns:a16="http://schemas.microsoft.com/office/drawing/2014/main" id="{559E483B-6CFB-BC3D-6DD7-3017E18CF89F}"/>
              </a:ext>
            </a:extLst>
          </p:cNvPr>
          <p:cNvSpPr>
            <a:spLocks noGrp="1"/>
          </p:cNvSpPr>
          <p:nvPr>
            <p:ph idx="1"/>
          </p:nvPr>
        </p:nvSpPr>
        <p:spPr/>
        <p:txBody>
          <a:bodyPr/>
          <a:lstStyle/>
          <a:p>
            <a:pPr>
              <a:spcBef>
                <a:spcPts val="1272"/>
              </a:spcBef>
              <a:buFont typeface="Arial" panose="020B0604020202020204" pitchFamily="34" charset="0"/>
              <a:buChar char="•"/>
            </a:pPr>
            <a:r>
              <a:rPr lang="en-US" dirty="0"/>
              <a:t>Occurs in 1% of adults in the United States</a:t>
            </a:r>
          </a:p>
          <a:p>
            <a:pPr>
              <a:spcBef>
                <a:spcPts val="1272"/>
              </a:spcBef>
              <a:buFont typeface="Arial" panose="020B0604020202020204" pitchFamily="34" charset="0"/>
              <a:buChar char="•"/>
            </a:pPr>
            <a:r>
              <a:rPr lang="en-US" dirty="0"/>
              <a:t>Sex distribution: Females &gt; Males 2-3:1</a:t>
            </a:r>
          </a:p>
          <a:p>
            <a:pPr>
              <a:spcBef>
                <a:spcPts val="1272"/>
              </a:spcBef>
              <a:buFont typeface="Arial" panose="020B0604020202020204" pitchFamily="34" charset="0"/>
              <a:buChar char="•"/>
            </a:pPr>
            <a:r>
              <a:rPr lang="en-US" dirty="0"/>
              <a:t>Age: Avg age 40-60, men are older</a:t>
            </a:r>
          </a:p>
          <a:p>
            <a:pPr>
              <a:spcBef>
                <a:spcPts val="1272"/>
              </a:spcBef>
              <a:buFont typeface="Arial" panose="020B0604020202020204" pitchFamily="34" charset="0"/>
              <a:buChar char="•"/>
            </a:pPr>
            <a:r>
              <a:rPr lang="en-US" dirty="0"/>
              <a:t>Race: Worldwide, all races</a:t>
            </a:r>
          </a:p>
          <a:p>
            <a:pPr lvl="1">
              <a:spcBef>
                <a:spcPts val="1272"/>
              </a:spcBef>
              <a:buFont typeface="Arial" panose="020B0604020202020204" pitchFamily="34" charset="0"/>
              <a:buChar char="•"/>
            </a:pPr>
            <a:r>
              <a:rPr lang="en-US" dirty="0"/>
              <a:t>Algonquian and Pima Indians have higher Prevalence</a:t>
            </a:r>
          </a:p>
          <a:p>
            <a:pPr marL="342900" lvl="1" indent="0">
              <a:buNone/>
            </a:pPr>
            <a:endParaRPr lang="en-US" dirty="0"/>
          </a:p>
        </p:txBody>
      </p:sp>
    </p:spTree>
    <p:extLst>
      <p:ext uri="{BB962C8B-B14F-4D97-AF65-F5344CB8AC3E}">
        <p14:creationId xmlns:p14="http://schemas.microsoft.com/office/powerpoint/2010/main" val="231079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FEBA-3EA6-844A-056C-5A4CED15B509}"/>
              </a:ext>
            </a:extLst>
          </p:cNvPr>
          <p:cNvSpPr>
            <a:spLocks noGrp="1"/>
          </p:cNvSpPr>
          <p:nvPr>
            <p:ph type="title"/>
          </p:nvPr>
        </p:nvSpPr>
        <p:spPr/>
        <p:txBody>
          <a:bodyPr/>
          <a:lstStyle/>
          <a:p>
            <a:r>
              <a:rPr lang="en-US" dirty="0"/>
              <a:t>Most Common Joints Involved</a:t>
            </a:r>
          </a:p>
        </p:txBody>
      </p:sp>
      <p:pic>
        <p:nvPicPr>
          <p:cNvPr id="1026" name="Picture 2" descr="10 Polyarthritis ideas | rheumatoid arthritis, arthritis, osteoarthritis">
            <a:extLst>
              <a:ext uri="{FF2B5EF4-FFF2-40B4-BE49-F238E27FC236}">
                <a16:creationId xmlns:a16="http://schemas.microsoft.com/office/drawing/2014/main" id="{F03F26AF-310C-7565-FF6D-48187FB91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205" y="975397"/>
            <a:ext cx="3339590" cy="415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6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351F9-A890-E3F1-94CF-9BDAE0049094}"/>
              </a:ext>
            </a:extLst>
          </p:cNvPr>
          <p:cNvSpPr>
            <a:spLocks noGrp="1"/>
          </p:cNvSpPr>
          <p:nvPr>
            <p:ph type="title"/>
          </p:nvPr>
        </p:nvSpPr>
        <p:spPr/>
        <p:txBody>
          <a:bodyPr>
            <a:normAutofit/>
          </a:bodyPr>
          <a:lstStyle/>
          <a:p>
            <a:r>
              <a:rPr lang="en-US" dirty="0"/>
              <a:t>Common Deformities of the Hands</a:t>
            </a:r>
          </a:p>
        </p:txBody>
      </p:sp>
      <p:sp>
        <p:nvSpPr>
          <p:cNvPr id="4" name="AutoShape 4">
            <a:extLst>
              <a:ext uri="{FF2B5EF4-FFF2-40B4-BE49-F238E27FC236}">
                <a16:creationId xmlns:a16="http://schemas.microsoft.com/office/drawing/2014/main" id="{7A374017-70CA-683F-8C13-8CD88F99FF37}"/>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 name="Picture 6">
            <a:extLst>
              <a:ext uri="{FF2B5EF4-FFF2-40B4-BE49-F238E27FC236}">
                <a16:creationId xmlns:a16="http://schemas.microsoft.com/office/drawing/2014/main" id="{5A08CCC5-C8CF-43A1-66A4-25DF8ECEE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268" y="1086136"/>
            <a:ext cx="3762531" cy="2116424"/>
          </a:xfrm>
          <a:prstGeom prst="rect">
            <a:avLst/>
          </a:prstGeom>
        </p:spPr>
      </p:pic>
      <p:pic>
        <p:nvPicPr>
          <p:cNvPr id="2056" name="Picture 8" descr="Ulnar deviation and ulnar drift definition and causes">
            <a:extLst>
              <a:ext uri="{FF2B5EF4-FFF2-40B4-BE49-F238E27FC236}">
                <a16:creationId xmlns:a16="http://schemas.microsoft.com/office/drawing/2014/main" id="{4CBE7FFC-8160-44E2-4D2D-474AF7662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83" y="2449955"/>
            <a:ext cx="4390580" cy="2294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69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215B-E655-43F0-CB24-A9AD05310F82}"/>
              </a:ext>
            </a:extLst>
          </p:cNvPr>
          <p:cNvSpPr>
            <a:spLocks noGrp="1"/>
          </p:cNvSpPr>
          <p:nvPr>
            <p:ph type="title"/>
          </p:nvPr>
        </p:nvSpPr>
        <p:spPr/>
        <p:txBody>
          <a:bodyPr/>
          <a:lstStyle/>
          <a:p>
            <a:r>
              <a:rPr lang="en-US" dirty="0"/>
              <a:t>RA and the Feet</a:t>
            </a:r>
          </a:p>
        </p:txBody>
      </p:sp>
      <p:sp>
        <p:nvSpPr>
          <p:cNvPr id="10" name="Content Placeholder 6">
            <a:extLst>
              <a:ext uri="{FF2B5EF4-FFF2-40B4-BE49-F238E27FC236}">
                <a16:creationId xmlns:a16="http://schemas.microsoft.com/office/drawing/2014/main" id="{D3B1A095-59D5-1547-0205-C542DD8C6D49}"/>
              </a:ext>
            </a:extLst>
          </p:cNvPr>
          <p:cNvSpPr txBox="1">
            <a:spLocks/>
          </p:cNvSpPr>
          <p:nvPr/>
        </p:nvSpPr>
        <p:spPr>
          <a:xfrm>
            <a:off x="457199" y="1200151"/>
            <a:ext cx="8229600" cy="2063544"/>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buSzPct val="100000"/>
              <a:buFont typeface="Arial" panose="020B0604020202020204" pitchFamily="34" charset="0"/>
              <a:buChar char="•"/>
            </a:pPr>
            <a:r>
              <a:rPr lang="en-US" sz="1600" dirty="0">
                <a:solidFill>
                  <a:schemeClr val="tx1"/>
                </a:solidFill>
              </a:rPr>
              <a:t>In some patients, the feet may be the first manifestation of RA. </a:t>
            </a:r>
          </a:p>
          <a:p>
            <a:pPr>
              <a:buSzPct val="100000"/>
              <a:buFont typeface="Arial" panose="020B0604020202020204" pitchFamily="34" charset="0"/>
              <a:buChar char="•"/>
            </a:pPr>
            <a:r>
              <a:rPr lang="en-US" sz="1600" dirty="0">
                <a:solidFill>
                  <a:schemeClr val="tx1"/>
                </a:solidFill>
              </a:rPr>
              <a:t>MTP squeeze test, where the forefoot is squeezed by the examiner’s hand, may provide a clue to synovitis if there is tenderness in any of the MTPs. </a:t>
            </a:r>
          </a:p>
          <a:p>
            <a:pPr>
              <a:buSzPct val="100000"/>
              <a:buFont typeface="Arial" panose="020B0604020202020204" pitchFamily="34" charset="0"/>
              <a:buChar char="•"/>
            </a:pPr>
            <a:r>
              <a:rPr lang="en-US" sz="1600" dirty="0">
                <a:solidFill>
                  <a:schemeClr val="tx1"/>
                </a:solidFill>
              </a:rPr>
              <a:t>Most common deformity: The Hammer Toe which is caused by subluxation of the metatarsal heads. </a:t>
            </a:r>
          </a:p>
          <a:p>
            <a:pPr>
              <a:buSzPct val="100000"/>
              <a:buFont typeface="Arial" panose="020B0604020202020204" pitchFamily="34" charset="0"/>
              <a:buChar char="•"/>
            </a:pPr>
            <a:r>
              <a:rPr lang="en-US" sz="1600" dirty="0">
                <a:solidFill>
                  <a:schemeClr val="tx1"/>
                </a:solidFill>
              </a:rPr>
              <a:t>Pts commonly complain that it feels as if they are walking on marbles. </a:t>
            </a:r>
          </a:p>
        </p:txBody>
      </p:sp>
      <p:pic>
        <p:nvPicPr>
          <p:cNvPr id="5" name="Picture 6">
            <a:extLst>
              <a:ext uri="{FF2B5EF4-FFF2-40B4-BE49-F238E27FC236}">
                <a16:creationId xmlns:a16="http://schemas.microsoft.com/office/drawing/2014/main" id="{252B9C85-45EB-0CBA-9379-3231C24CB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428" y="3207751"/>
            <a:ext cx="3189144" cy="179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96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anim calcmode="lin" valueType="num">
                                      <p:cBhvr>
                                        <p:cTn id="23"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A306-D1A5-FF3D-E5C7-26E6B13D3045}"/>
              </a:ext>
            </a:extLst>
          </p:cNvPr>
          <p:cNvSpPr>
            <a:spLocks noGrp="1"/>
          </p:cNvSpPr>
          <p:nvPr>
            <p:ph type="title"/>
          </p:nvPr>
        </p:nvSpPr>
        <p:spPr/>
        <p:txBody>
          <a:bodyPr>
            <a:normAutofit/>
          </a:bodyPr>
          <a:lstStyle/>
          <a:p>
            <a:r>
              <a:rPr lang="en-US" dirty="0"/>
              <a:t>Radiographic Features of RA</a:t>
            </a:r>
          </a:p>
        </p:txBody>
      </p:sp>
      <p:sp>
        <p:nvSpPr>
          <p:cNvPr id="3" name="Subtitle 2">
            <a:extLst>
              <a:ext uri="{FF2B5EF4-FFF2-40B4-BE49-F238E27FC236}">
                <a16:creationId xmlns:a16="http://schemas.microsoft.com/office/drawing/2014/main" id="{96DA07CC-ACB7-1958-025B-8A88ACAF08AC}"/>
              </a:ext>
            </a:extLst>
          </p:cNvPr>
          <p:cNvSpPr>
            <a:spLocks noGrp="1"/>
          </p:cNvSpPr>
          <p:nvPr>
            <p:ph idx="1"/>
          </p:nvPr>
        </p:nvSpPr>
        <p:spPr/>
        <p:txBody>
          <a:bodyPr/>
          <a:lstStyle/>
          <a:p>
            <a:pPr marL="0" indent="0" algn="ctr">
              <a:spcBef>
                <a:spcPts val="972"/>
              </a:spcBef>
              <a:buNone/>
            </a:pPr>
            <a:r>
              <a:rPr lang="en-US" sz="2000" b="1" dirty="0"/>
              <a:t>Mnemonic ABCDE’S</a:t>
            </a:r>
          </a:p>
          <a:p>
            <a:pPr marL="457200" indent="-457200" algn="l">
              <a:spcBef>
                <a:spcPts val="972"/>
              </a:spcBef>
              <a:buFont typeface="+mj-lt"/>
              <a:buAutoNum type="alphaUcPeriod"/>
            </a:pPr>
            <a:r>
              <a:rPr lang="en-US" sz="2000" dirty="0"/>
              <a:t>Alignment – Abnormal; no ankylosis</a:t>
            </a:r>
          </a:p>
          <a:p>
            <a:pPr marL="457200" indent="-457200" algn="l">
              <a:spcBef>
                <a:spcPts val="972"/>
              </a:spcBef>
              <a:buFont typeface="+mj-lt"/>
              <a:buAutoNum type="alphaUcPeriod"/>
            </a:pPr>
            <a:r>
              <a:rPr lang="en-US" sz="2000" dirty="0"/>
              <a:t>Bones – Periarticular Osteopenia; no periostitis or osteophytes</a:t>
            </a:r>
          </a:p>
          <a:p>
            <a:pPr marL="457200" indent="-457200" algn="l">
              <a:spcBef>
                <a:spcPts val="972"/>
              </a:spcBef>
              <a:buFont typeface="+mj-lt"/>
              <a:buAutoNum type="alphaUcPeriod"/>
            </a:pPr>
            <a:r>
              <a:rPr lang="en-US" sz="2000" dirty="0"/>
              <a:t>Cartilage – Symmetric joint space loss in weight- bearing joints; no cartilage or soft tissue calcification</a:t>
            </a:r>
          </a:p>
          <a:p>
            <a:pPr marL="457200" indent="-457200" algn="l">
              <a:spcBef>
                <a:spcPts val="972"/>
              </a:spcBef>
              <a:buFont typeface="+mj-lt"/>
              <a:buAutoNum type="alphaUcPeriod"/>
            </a:pPr>
            <a:r>
              <a:rPr lang="en-US" sz="2000" dirty="0"/>
              <a:t>Deformities – (swan neck, ulnar deviation, boutonniere) with -symmetrical distribution</a:t>
            </a:r>
          </a:p>
          <a:p>
            <a:pPr marL="457200" indent="-457200" algn="l">
              <a:spcBef>
                <a:spcPts val="972"/>
              </a:spcBef>
              <a:buFont typeface="+mj-lt"/>
              <a:buAutoNum type="alphaUcPeriod"/>
            </a:pPr>
            <a:r>
              <a:rPr lang="en-US" sz="2000" dirty="0"/>
              <a:t>Erosions – Marginal</a:t>
            </a:r>
          </a:p>
          <a:p>
            <a:pPr marL="457200" indent="-457200" algn="l">
              <a:spcBef>
                <a:spcPts val="972"/>
              </a:spcBef>
              <a:buFont typeface="+mj-lt"/>
              <a:buAutoNum type="alphaUcPeriod"/>
            </a:pPr>
            <a:r>
              <a:rPr lang="en-US" sz="2000" dirty="0"/>
              <a:t>Soft Tissue Swelling; nodules without calcification </a:t>
            </a:r>
          </a:p>
        </p:txBody>
      </p:sp>
    </p:spTree>
    <p:extLst>
      <p:ext uri="{BB962C8B-B14F-4D97-AF65-F5344CB8AC3E}">
        <p14:creationId xmlns:p14="http://schemas.microsoft.com/office/powerpoint/2010/main" val="107516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1000"/>
                                        <p:tgtEl>
                                          <p:spTgt spid="3">
                                            <p:txEl>
                                              <p:pRg st="0" end="0"/>
                                            </p:txEl>
                                          </p:spTgt>
                                        </p:tgtEl>
                                      </p:cBhvr>
                                    </p:animEffect>
                                    <p:anim calcmode="lin" valueType="num">
                                      <p:cBhvr>
                                        <p:cTn id="4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FDF40-FCB8-8BFD-2396-4FBCD69C506C}"/>
              </a:ext>
            </a:extLst>
          </p:cNvPr>
          <p:cNvSpPr>
            <a:spLocks noGrp="1"/>
          </p:cNvSpPr>
          <p:nvPr>
            <p:ph type="title"/>
          </p:nvPr>
        </p:nvSpPr>
        <p:spPr/>
        <p:txBody>
          <a:bodyPr/>
          <a:lstStyle/>
          <a:p>
            <a:r>
              <a:rPr lang="en-US" dirty="0"/>
              <a:t>Marginal Erosion</a:t>
            </a:r>
          </a:p>
        </p:txBody>
      </p:sp>
      <p:pic>
        <p:nvPicPr>
          <p:cNvPr id="4098" name="Picture 2" descr="Arthritis Interactive: Rheumatoid Arthritis Slides and Animations: Page 2">
            <a:extLst>
              <a:ext uri="{FF2B5EF4-FFF2-40B4-BE49-F238E27FC236}">
                <a16:creationId xmlns:a16="http://schemas.microsoft.com/office/drawing/2014/main" id="{649D03CC-2464-2004-E842-84942510F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387" y="1262647"/>
            <a:ext cx="4771225" cy="317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46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B875-094C-A5CC-C9D1-46A4AB454871}"/>
              </a:ext>
            </a:extLst>
          </p:cNvPr>
          <p:cNvSpPr>
            <a:spLocks noGrp="1"/>
          </p:cNvSpPr>
          <p:nvPr>
            <p:ph type="title"/>
          </p:nvPr>
        </p:nvSpPr>
        <p:spPr/>
        <p:txBody>
          <a:bodyPr/>
          <a:lstStyle/>
          <a:p>
            <a:r>
              <a:rPr lang="en-US" dirty="0"/>
              <a:t>Periarticular Osteopenia</a:t>
            </a:r>
          </a:p>
        </p:txBody>
      </p:sp>
      <p:pic>
        <p:nvPicPr>
          <p:cNvPr id="5122" name="Picture 2" descr="Figure 4: X-ray both hands demonstrating periarticular osteopenia (arrow)">
            <a:extLst>
              <a:ext uri="{FF2B5EF4-FFF2-40B4-BE49-F238E27FC236}">
                <a16:creationId xmlns:a16="http://schemas.microsoft.com/office/drawing/2014/main" id="{306F3AE5-3CFF-09DA-93D4-9CE433889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513" y="1225262"/>
            <a:ext cx="6658973" cy="298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90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9B88-BFE4-AC73-A57B-622182B65286}"/>
              </a:ext>
            </a:extLst>
          </p:cNvPr>
          <p:cNvSpPr>
            <a:spLocks noGrp="1"/>
          </p:cNvSpPr>
          <p:nvPr>
            <p:ph type="title"/>
          </p:nvPr>
        </p:nvSpPr>
        <p:spPr/>
        <p:txBody>
          <a:bodyPr/>
          <a:lstStyle/>
          <a:p>
            <a:r>
              <a:rPr lang="en-US" dirty="0"/>
              <a:t>Ulnar Deviation</a:t>
            </a:r>
          </a:p>
        </p:txBody>
      </p:sp>
      <p:pic>
        <p:nvPicPr>
          <p:cNvPr id="6146" name="Picture 2" descr="ulnar deviation">
            <a:extLst>
              <a:ext uri="{FF2B5EF4-FFF2-40B4-BE49-F238E27FC236}">
                <a16:creationId xmlns:a16="http://schemas.microsoft.com/office/drawing/2014/main" id="{6B35A15F-BE6B-F074-64EB-21E474CA2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283" y="1165764"/>
            <a:ext cx="3885434" cy="361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3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CAF0-4329-A380-F91E-FC763E0B3046}"/>
              </a:ext>
            </a:extLst>
          </p:cNvPr>
          <p:cNvSpPr>
            <a:spLocks noGrp="1"/>
          </p:cNvSpPr>
          <p:nvPr>
            <p:ph type="title"/>
          </p:nvPr>
        </p:nvSpPr>
        <p:spPr/>
        <p:txBody>
          <a:bodyPr>
            <a:normAutofit/>
          </a:bodyPr>
          <a:lstStyle/>
          <a:p>
            <a:r>
              <a:rPr lang="en-US" dirty="0"/>
              <a:t>RA vs OA</a:t>
            </a:r>
          </a:p>
        </p:txBody>
      </p:sp>
      <p:graphicFrame>
        <p:nvGraphicFramePr>
          <p:cNvPr id="4" name="Table 4">
            <a:extLst>
              <a:ext uri="{FF2B5EF4-FFF2-40B4-BE49-F238E27FC236}">
                <a16:creationId xmlns:a16="http://schemas.microsoft.com/office/drawing/2014/main" id="{F5D38C9A-AC40-3D75-38DB-9C4825F22A57}"/>
              </a:ext>
            </a:extLst>
          </p:cNvPr>
          <p:cNvGraphicFramePr>
            <a:graphicFrameLocks noGrp="1"/>
          </p:cNvGraphicFramePr>
          <p:nvPr>
            <p:ph idx="1"/>
            <p:extLst>
              <p:ext uri="{D42A27DB-BD31-4B8C-83A1-F6EECF244321}">
                <p14:modId xmlns:p14="http://schemas.microsoft.com/office/powerpoint/2010/main" val="3528496338"/>
              </p:ext>
            </p:extLst>
          </p:nvPr>
        </p:nvGraphicFramePr>
        <p:xfrm>
          <a:off x="457200" y="1200150"/>
          <a:ext cx="8229600" cy="2875328"/>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859018690"/>
                    </a:ext>
                  </a:extLst>
                </a:gridCol>
                <a:gridCol w="2743200">
                  <a:extLst>
                    <a:ext uri="{9D8B030D-6E8A-4147-A177-3AD203B41FA5}">
                      <a16:colId xmlns:a16="http://schemas.microsoft.com/office/drawing/2014/main" val="4034494726"/>
                    </a:ext>
                  </a:extLst>
                </a:gridCol>
                <a:gridCol w="2743200">
                  <a:extLst>
                    <a:ext uri="{9D8B030D-6E8A-4147-A177-3AD203B41FA5}">
                      <a16:colId xmlns:a16="http://schemas.microsoft.com/office/drawing/2014/main" val="2534690189"/>
                    </a:ext>
                  </a:extLst>
                </a:gridCol>
              </a:tblGrid>
              <a:tr h="359416">
                <a:tc>
                  <a:txBody>
                    <a:bodyPr/>
                    <a:lstStyle/>
                    <a:p>
                      <a:endParaRPr lang="en-US" sz="140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Rheumatoid Arthritis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Osteoarthritis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0047"/>
                  </a:ext>
                </a:extLst>
              </a:tr>
              <a:tr h="359416">
                <a:tc>
                  <a:txBody>
                    <a:bodyPr/>
                    <a:lstStyle/>
                    <a:p>
                      <a:r>
                        <a:rPr lang="en-US" sz="1400" dirty="0"/>
                        <a:t>Sclerosis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337075931"/>
                  </a:ext>
                </a:extLst>
              </a:tr>
              <a:tr h="359416">
                <a:tc>
                  <a:txBody>
                    <a:bodyPr/>
                    <a:lstStyle/>
                    <a:p>
                      <a:r>
                        <a:rPr lang="en-US" sz="1400" dirty="0"/>
                        <a:t>Osteophytes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8259080"/>
                  </a:ext>
                </a:extLst>
              </a:tr>
              <a:tr h="359416">
                <a:tc>
                  <a:txBody>
                    <a:bodyPr/>
                    <a:lstStyle/>
                    <a:p>
                      <a:r>
                        <a:rPr lang="en-US" sz="1400" dirty="0"/>
                        <a:t>Osteopenia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501546108"/>
                  </a:ext>
                </a:extLst>
              </a:tr>
              <a:tr h="359416">
                <a:tc>
                  <a:txBody>
                    <a:bodyPr/>
                    <a:lstStyle/>
                    <a:p>
                      <a:r>
                        <a:rPr lang="en-US" sz="1400" dirty="0"/>
                        <a:t>Symmetry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2710562"/>
                  </a:ext>
                </a:extLst>
              </a:tr>
              <a:tr h="359416">
                <a:tc>
                  <a:txBody>
                    <a:bodyPr/>
                    <a:lstStyle/>
                    <a:p>
                      <a:r>
                        <a:rPr lang="en-US" sz="1400" dirty="0"/>
                        <a:t>Marginal Erosions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2301866931"/>
                  </a:ext>
                </a:extLst>
              </a:tr>
              <a:tr h="359416">
                <a:tc>
                  <a:txBody>
                    <a:bodyPr/>
                    <a:lstStyle/>
                    <a:p>
                      <a:r>
                        <a:rPr lang="en-US" sz="1400" dirty="0"/>
                        <a:t>Cysts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6082940"/>
                  </a:ext>
                </a:extLst>
              </a:tr>
              <a:tr h="359416">
                <a:tc>
                  <a:txBody>
                    <a:bodyPr/>
                    <a:lstStyle/>
                    <a:p>
                      <a:r>
                        <a:rPr lang="en-US" sz="1400" dirty="0"/>
                        <a:t>Narrowing</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2393240118"/>
                  </a:ext>
                </a:extLst>
              </a:tr>
            </a:tbl>
          </a:graphicData>
        </a:graphic>
      </p:graphicFrame>
    </p:spTree>
    <p:extLst>
      <p:ext uri="{BB962C8B-B14F-4D97-AF65-F5344CB8AC3E}">
        <p14:creationId xmlns:p14="http://schemas.microsoft.com/office/powerpoint/2010/main" val="52439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0EC9F-EF42-9F2C-1B28-E0645774F108}"/>
              </a:ext>
            </a:extLst>
          </p:cNvPr>
          <p:cNvSpPr>
            <a:spLocks noGrp="1"/>
          </p:cNvSpPr>
          <p:nvPr>
            <p:ph type="ctrTitle"/>
          </p:nvPr>
        </p:nvSpPr>
        <p:spPr/>
        <p:txBody>
          <a:bodyPr/>
          <a:lstStyle/>
          <a:p>
            <a:r>
              <a:rPr lang="en-US" dirty="0"/>
              <a:t>Rheumatoid Arthritis</a:t>
            </a:r>
            <a:br>
              <a:rPr lang="en-US" dirty="0"/>
            </a:br>
            <a:r>
              <a:rPr lang="en-US" dirty="0"/>
              <a:t> A to Z</a:t>
            </a:r>
          </a:p>
        </p:txBody>
      </p:sp>
      <p:sp>
        <p:nvSpPr>
          <p:cNvPr id="3" name="Subtitle 2">
            <a:extLst>
              <a:ext uri="{FF2B5EF4-FFF2-40B4-BE49-F238E27FC236}">
                <a16:creationId xmlns:a16="http://schemas.microsoft.com/office/drawing/2014/main" id="{159E97D9-1924-60F9-7722-96B925D3BC31}"/>
              </a:ext>
            </a:extLst>
          </p:cNvPr>
          <p:cNvSpPr>
            <a:spLocks noGrp="1"/>
          </p:cNvSpPr>
          <p:nvPr>
            <p:ph type="subTitle" idx="1"/>
          </p:nvPr>
        </p:nvSpPr>
        <p:spPr/>
        <p:txBody>
          <a:bodyPr/>
          <a:lstStyle/>
          <a:p>
            <a:r>
              <a:rPr lang="en-US" dirty="0"/>
              <a:t>Candace Ryan, PA-C  </a:t>
            </a:r>
          </a:p>
          <a:p>
            <a:r>
              <a:rPr lang="en-US" sz="2000" dirty="0"/>
              <a:t>Arizona Arthritis and Rheumatology Associates</a:t>
            </a:r>
          </a:p>
        </p:txBody>
      </p:sp>
    </p:spTree>
    <p:extLst>
      <p:ext uri="{BB962C8B-B14F-4D97-AF65-F5344CB8AC3E}">
        <p14:creationId xmlns:p14="http://schemas.microsoft.com/office/powerpoint/2010/main" val="244553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804CC-D649-8CE7-57BB-97DFE64DED9B}"/>
              </a:ext>
            </a:extLst>
          </p:cNvPr>
          <p:cNvSpPr>
            <a:spLocks noGrp="1"/>
          </p:cNvSpPr>
          <p:nvPr>
            <p:ph type="title"/>
          </p:nvPr>
        </p:nvSpPr>
        <p:spPr/>
        <p:txBody>
          <a:bodyPr/>
          <a:lstStyle/>
          <a:p>
            <a:r>
              <a:rPr lang="en-US" dirty="0"/>
              <a:t>Synovial Fluid Analysis </a:t>
            </a:r>
          </a:p>
        </p:txBody>
      </p:sp>
      <p:graphicFrame>
        <p:nvGraphicFramePr>
          <p:cNvPr id="3" name="Table 3">
            <a:extLst>
              <a:ext uri="{FF2B5EF4-FFF2-40B4-BE49-F238E27FC236}">
                <a16:creationId xmlns:a16="http://schemas.microsoft.com/office/drawing/2014/main" id="{D5FF38CD-E270-13DC-7608-72CC4B61B26F}"/>
              </a:ext>
            </a:extLst>
          </p:cNvPr>
          <p:cNvGraphicFramePr>
            <a:graphicFrameLocks noGrp="1"/>
          </p:cNvGraphicFramePr>
          <p:nvPr>
            <p:extLst>
              <p:ext uri="{D42A27DB-BD31-4B8C-83A1-F6EECF244321}">
                <p14:modId xmlns:p14="http://schemas.microsoft.com/office/powerpoint/2010/main" val="2638916050"/>
              </p:ext>
            </p:extLst>
          </p:nvPr>
        </p:nvGraphicFramePr>
        <p:xfrm>
          <a:off x="457199" y="1088389"/>
          <a:ext cx="8229600" cy="3283939"/>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869804133"/>
                    </a:ext>
                  </a:extLst>
                </a:gridCol>
                <a:gridCol w="1645920">
                  <a:extLst>
                    <a:ext uri="{9D8B030D-6E8A-4147-A177-3AD203B41FA5}">
                      <a16:colId xmlns:a16="http://schemas.microsoft.com/office/drawing/2014/main" val="3693612975"/>
                    </a:ext>
                  </a:extLst>
                </a:gridCol>
                <a:gridCol w="1645920">
                  <a:extLst>
                    <a:ext uri="{9D8B030D-6E8A-4147-A177-3AD203B41FA5}">
                      <a16:colId xmlns:a16="http://schemas.microsoft.com/office/drawing/2014/main" val="3298107926"/>
                    </a:ext>
                  </a:extLst>
                </a:gridCol>
                <a:gridCol w="1645920">
                  <a:extLst>
                    <a:ext uri="{9D8B030D-6E8A-4147-A177-3AD203B41FA5}">
                      <a16:colId xmlns:a16="http://schemas.microsoft.com/office/drawing/2014/main" val="2764433731"/>
                    </a:ext>
                  </a:extLst>
                </a:gridCol>
                <a:gridCol w="1645920">
                  <a:extLst>
                    <a:ext uri="{9D8B030D-6E8A-4147-A177-3AD203B41FA5}">
                      <a16:colId xmlns:a16="http://schemas.microsoft.com/office/drawing/2014/main" val="3229794502"/>
                    </a:ext>
                  </a:extLst>
                </a:gridCol>
              </a:tblGrid>
              <a:tr h="403579">
                <a:tc gridSpan="5">
                  <a:txBody>
                    <a:bodyPr/>
                    <a:lstStyle/>
                    <a:p>
                      <a:pPr algn="ctr"/>
                      <a:r>
                        <a:rPr lang="en-US" sz="1050" dirty="0"/>
                        <a:t>Table 1. Synovial Effusions with Associated Laboratory Findings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5713651"/>
                  </a:ext>
                </a:extLst>
              </a:tr>
              <a:tr h="403579">
                <a:tc>
                  <a:txBody>
                    <a:bodyPr/>
                    <a:lstStyle/>
                    <a:p>
                      <a:pPr algn="l"/>
                      <a:r>
                        <a:rPr lang="en-US" sz="1050" b="1" dirty="0">
                          <a:solidFill>
                            <a:schemeClr val="bg1"/>
                          </a:solidFill>
                        </a:rPr>
                        <a:t>Synovial Effusions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050" b="1" dirty="0">
                          <a:solidFill>
                            <a:schemeClr val="bg1"/>
                          </a:solidFill>
                        </a:rPr>
                        <a:t>Causes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050" b="1" dirty="0">
                          <a:solidFill>
                            <a:schemeClr val="bg1"/>
                          </a:solidFill>
                        </a:rPr>
                        <a:t>Color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050" b="1" dirty="0">
                          <a:solidFill>
                            <a:schemeClr val="bg1"/>
                          </a:solidFill>
                        </a:rPr>
                        <a:t>Viscosity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050" b="1" dirty="0">
                          <a:solidFill>
                            <a:schemeClr val="bg1"/>
                          </a:solidFill>
                        </a:rPr>
                        <a:t>WBC Count; </a:t>
                      </a:r>
                      <a:br>
                        <a:rPr lang="en-US" sz="1050" b="1" dirty="0">
                          <a:solidFill>
                            <a:schemeClr val="bg1"/>
                          </a:solidFill>
                        </a:rPr>
                      </a:br>
                      <a:r>
                        <a:rPr lang="en-US" sz="1050" b="1" dirty="0">
                          <a:solidFill>
                            <a:schemeClr val="bg1"/>
                          </a:solidFill>
                        </a:rPr>
                        <a:t>% neutrophils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095605799"/>
                  </a:ext>
                </a:extLst>
              </a:tr>
              <a:tr h="403579">
                <a:tc>
                  <a:txBody>
                    <a:bodyPr/>
                    <a:lstStyle/>
                    <a:p>
                      <a:pPr algn="l"/>
                      <a:r>
                        <a:rPr lang="en-US" sz="1050" b="1" dirty="0">
                          <a:solidFill>
                            <a:schemeClr val="accent4"/>
                          </a:solidFill>
                        </a:rPr>
                        <a:t>Normal synovial fluid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endParaRPr lang="en-US" sz="1050" b="1" dirty="0">
                        <a:solidFill>
                          <a:srgbClr val="7030A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7030A0"/>
                          </a:solidFill>
                        </a:rPr>
                        <a:t>Clear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7030A0"/>
                          </a:solidFill>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FF0000"/>
                          </a:solidFill>
                        </a:rPr>
                        <a:t>&lt;150 cells/µL</a:t>
                      </a:r>
                      <a:br>
                        <a:rPr lang="en-US" sz="1050" b="1" dirty="0">
                          <a:solidFill>
                            <a:srgbClr val="FF0000"/>
                          </a:solidFill>
                        </a:rPr>
                      </a:br>
                      <a:r>
                        <a:rPr lang="en-US" sz="1050" b="1" dirty="0">
                          <a:solidFill>
                            <a:srgbClr val="FF0000"/>
                          </a:solidFill>
                        </a:rPr>
                        <a:t>&lt;25% polys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3685217839"/>
                  </a:ext>
                </a:extLst>
              </a:tr>
              <a:tr h="403579">
                <a:tc>
                  <a:txBody>
                    <a:bodyPr/>
                    <a:lstStyle/>
                    <a:p>
                      <a:pPr algn="l"/>
                      <a:r>
                        <a:rPr lang="en-US" sz="1050" b="1" dirty="0">
                          <a:solidFill>
                            <a:schemeClr val="accent4"/>
                          </a:solidFill>
                        </a:rPr>
                        <a:t>Osteoarthritis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50" b="1" dirty="0">
                          <a:solidFill>
                            <a:srgbClr val="7030A0"/>
                          </a:solidFill>
                        </a:rPr>
                        <a:t>Degenerative joint disease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50" b="1" dirty="0">
                          <a:solidFill>
                            <a:srgbClr val="7030A0"/>
                          </a:solidFill>
                        </a:rPr>
                        <a:t>Clear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50" b="1" dirty="0">
                          <a:solidFill>
                            <a:srgbClr val="7030A0"/>
                          </a:solidFill>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50" b="1" dirty="0">
                          <a:solidFill>
                            <a:srgbClr val="FF0000"/>
                          </a:solidFill>
                        </a:rPr>
                        <a:t>200-2,000/µL</a:t>
                      </a:r>
                    </a:p>
                    <a:p>
                      <a:pPr algn="ctr"/>
                      <a:r>
                        <a:rPr lang="en-US" sz="1050" b="1" dirty="0">
                          <a:solidFill>
                            <a:srgbClr val="FF0000"/>
                          </a:solidFill>
                        </a:rPr>
                        <a:t>&lt;30% polys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2526427"/>
                  </a:ext>
                </a:extLst>
              </a:tr>
              <a:tr h="403579">
                <a:tc>
                  <a:txBody>
                    <a:bodyPr/>
                    <a:lstStyle/>
                    <a:p>
                      <a:pPr algn="l"/>
                      <a:r>
                        <a:rPr lang="en-US" sz="1050" b="1" dirty="0">
                          <a:solidFill>
                            <a:schemeClr val="accent4"/>
                          </a:solidFill>
                        </a:rPr>
                        <a:t>Crystal-induced arthritis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7030A0"/>
                          </a:solidFill>
                        </a:rPr>
                        <a:t>Gout</a:t>
                      </a:r>
                    </a:p>
                    <a:p>
                      <a:pPr algn="ctr"/>
                      <a:r>
                        <a:rPr lang="en-US" sz="1050" b="1" dirty="0">
                          <a:solidFill>
                            <a:srgbClr val="7030A0"/>
                          </a:solidFill>
                        </a:rPr>
                        <a:t>Pseudogout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7030A0"/>
                          </a:solidFill>
                        </a:rPr>
                        <a:t>Cloudy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7030A0"/>
                          </a:solidFill>
                        </a:rPr>
                        <a:t>Variable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FF0000"/>
                          </a:solidFill>
                        </a:rPr>
                        <a:t>2,000-50K/µL</a:t>
                      </a:r>
                    </a:p>
                    <a:p>
                      <a:pPr algn="ctr"/>
                      <a:r>
                        <a:rPr lang="en-US" sz="1050" b="1" dirty="0">
                          <a:solidFill>
                            <a:srgbClr val="FF0000"/>
                          </a:solidFill>
                        </a:rPr>
                        <a:t>50-90% polys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4176879452"/>
                  </a:ext>
                </a:extLst>
              </a:tr>
              <a:tr h="403579">
                <a:tc>
                  <a:txBody>
                    <a:bodyPr/>
                    <a:lstStyle/>
                    <a:p>
                      <a:pPr algn="l"/>
                      <a:r>
                        <a:rPr lang="en-US" sz="1050" b="1" dirty="0">
                          <a:solidFill>
                            <a:schemeClr val="accent4"/>
                          </a:solidFill>
                        </a:rPr>
                        <a:t>Autoimmune arthritis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50" b="1" dirty="0">
                          <a:solidFill>
                            <a:srgbClr val="7030A0"/>
                          </a:solidFill>
                        </a:rPr>
                        <a:t>SLE; </a:t>
                      </a:r>
                    </a:p>
                    <a:p>
                      <a:pPr algn="ctr"/>
                      <a:r>
                        <a:rPr lang="en-US" sz="1050" b="1" dirty="0">
                          <a:solidFill>
                            <a:srgbClr val="7030A0"/>
                          </a:solidFill>
                        </a:rPr>
                        <a:t>Rheumatoid arthritis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50" b="1" dirty="0">
                          <a:solidFill>
                            <a:srgbClr val="7030A0"/>
                          </a:solidFill>
                        </a:rPr>
                        <a:t>Cloudy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50" b="1" dirty="0">
                          <a:solidFill>
                            <a:srgbClr val="7030A0"/>
                          </a:solidFill>
                        </a:rPr>
                        <a:t>Variable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50" b="1" dirty="0">
                          <a:solidFill>
                            <a:srgbClr val="FF0000"/>
                          </a:solidFill>
                        </a:rPr>
                        <a:t>2,000-50K/µL</a:t>
                      </a:r>
                    </a:p>
                    <a:p>
                      <a:pPr algn="ctr"/>
                      <a:r>
                        <a:rPr lang="en-US" sz="1050" b="1" dirty="0">
                          <a:solidFill>
                            <a:srgbClr val="FF0000"/>
                          </a:solidFill>
                        </a:rPr>
                        <a:t>50-90% polys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0155528"/>
                  </a:ext>
                </a:extLst>
              </a:tr>
              <a:tr h="403579">
                <a:tc>
                  <a:txBody>
                    <a:bodyPr/>
                    <a:lstStyle/>
                    <a:p>
                      <a:pPr algn="l"/>
                      <a:r>
                        <a:rPr lang="en-US" sz="1050" b="1" dirty="0">
                          <a:solidFill>
                            <a:schemeClr val="accent4"/>
                          </a:solidFill>
                        </a:rPr>
                        <a:t>Septic arthritis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7030A0"/>
                          </a:solidFill>
                        </a:rPr>
                        <a:t>Staph aureus</a:t>
                      </a:r>
                    </a:p>
                    <a:p>
                      <a:pPr algn="ctr"/>
                      <a:r>
                        <a:rPr lang="en-US" sz="1050" b="1" dirty="0">
                          <a:solidFill>
                            <a:srgbClr val="7030A0"/>
                          </a:solidFill>
                        </a:rPr>
                        <a:t>N. gonorrhea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7030A0"/>
                          </a:solidFill>
                        </a:rPr>
                        <a:t>Yellow-green or milky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7030A0"/>
                          </a:solidFill>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050" b="1" dirty="0">
                          <a:solidFill>
                            <a:srgbClr val="FF0000"/>
                          </a:solidFill>
                        </a:rPr>
                        <a:t>&gt;50,000/µL</a:t>
                      </a:r>
                    </a:p>
                    <a:p>
                      <a:pPr algn="ctr"/>
                      <a:r>
                        <a:rPr lang="en-US" sz="1050" b="1" dirty="0">
                          <a:solidFill>
                            <a:srgbClr val="FF0000"/>
                          </a:solidFill>
                        </a:rPr>
                        <a:t>≥90% polys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3770458255"/>
                  </a:ext>
                </a:extLst>
              </a:tr>
              <a:tr h="403579">
                <a:tc>
                  <a:txBody>
                    <a:bodyPr/>
                    <a:lstStyle/>
                    <a:p>
                      <a:pPr algn="l"/>
                      <a:r>
                        <a:rPr lang="en-US" sz="1050" b="1" dirty="0">
                          <a:solidFill>
                            <a:schemeClr val="accent4"/>
                          </a:solidFill>
                        </a:rPr>
                        <a:t>Hemorrhage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50" b="1" dirty="0">
                          <a:solidFill>
                            <a:srgbClr val="7030A0"/>
                          </a:solidFill>
                        </a:rPr>
                        <a:t>Hemophilia; Trauma; Anticoagulant Rx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50" b="1" dirty="0">
                          <a:solidFill>
                            <a:srgbClr val="7030A0"/>
                          </a:solidFill>
                        </a:rPr>
                        <a:t>Red-brown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b="1" dirty="0">
                        <a:solidFill>
                          <a:srgbClr val="7030A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0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9603895"/>
                  </a:ext>
                </a:extLst>
              </a:tr>
            </a:tbl>
          </a:graphicData>
        </a:graphic>
      </p:graphicFrame>
      <p:sp>
        <p:nvSpPr>
          <p:cNvPr id="4" name="TextBox 3">
            <a:extLst>
              <a:ext uri="{FF2B5EF4-FFF2-40B4-BE49-F238E27FC236}">
                <a16:creationId xmlns:a16="http://schemas.microsoft.com/office/drawing/2014/main" id="{D798201C-882C-1F9C-D998-3B54368748DC}"/>
              </a:ext>
            </a:extLst>
          </p:cNvPr>
          <p:cNvSpPr txBox="1"/>
          <p:nvPr/>
        </p:nvSpPr>
        <p:spPr>
          <a:xfrm>
            <a:off x="181437" y="4807860"/>
            <a:ext cx="1728358" cy="246221"/>
          </a:xfrm>
          <a:prstGeom prst="rect">
            <a:avLst/>
          </a:prstGeom>
          <a:noFill/>
        </p:spPr>
        <p:txBody>
          <a:bodyPr wrap="none" rtlCol="0" anchor="b">
            <a:spAutoFit/>
          </a:bodyPr>
          <a:lstStyle/>
          <a:p>
            <a:r>
              <a:rPr lang="en-US" sz="1000" dirty="0">
                <a:solidFill>
                  <a:srgbClr val="404040"/>
                </a:solidFill>
              </a:rPr>
              <a:t>**Note: neutrophils = polys</a:t>
            </a:r>
          </a:p>
        </p:txBody>
      </p:sp>
    </p:spTree>
    <p:extLst>
      <p:ext uri="{BB962C8B-B14F-4D97-AF65-F5344CB8AC3E}">
        <p14:creationId xmlns:p14="http://schemas.microsoft.com/office/powerpoint/2010/main" val="391927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DA8F-A012-8339-3B2A-63C34B24738B}"/>
              </a:ext>
            </a:extLst>
          </p:cNvPr>
          <p:cNvSpPr>
            <a:spLocks noGrp="1"/>
          </p:cNvSpPr>
          <p:nvPr>
            <p:ph type="title"/>
          </p:nvPr>
        </p:nvSpPr>
        <p:spPr/>
        <p:txBody>
          <a:bodyPr>
            <a:normAutofit/>
          </a:bodyPr>
          <a:lstStyle/>
          <a:p>
            <a:r>
              <a:rPr lang="en-US" dirty="0"/>
              <a:t>Cervical Involvement in RA</a:t>
            </a:r>
          </a:p>
        </p:txBody>
      </p:sp>
      <p:sp>
        <p:nvSpPr>
          <p:cNvPr id="3" name="Content Placeholder 2">
            <a:extLst>
              <a:ext uri="{FF2B5EF4-FFF2-40B4-BE49-F238E27FC236}">
                <a16:creationId xmlns:a16="http://schemas.microsoft.com/office/drawing/2014/main" id="{D14B5FC4-9F97-A02D-447D-C8F11F03CD1B}"/>
              </a:ext>
            </a:extLst>
          </p:cNvPr>
          <p:cNvSpPr>
            <a:spLocks noGrp="1"/>
          </p:cNvSpPr>
          <p:nvPr>
            <p:ph idx="1"/>
          </p:nvPr>
        </p:nvSpPr>
        <p:spPr/>
        <p:txBody>
          <a:bodyPr>
            <a:noAutofit/>
          </a:bodyPr>
          <a:lstStyle/>
          <a:p>
            <a:pPr>
              <a:spcBef>
                <a:spcPts val="672"/>
              </a:spcBef>
              <a:buFont typeface="Arial" panose="020B0604020202020204" pitchFamily="34" charset="0"/>
              <a:buChar char="•"/>
            </a:pPr>
            <a:r>
              <a:rPr lang="en-US" sz="1600" dirty="0"/>
              <a:t>The C Spine is involved in 30-50% of RA patients with C1-C2 most </a:t>
            </a:r>
            <a:br>
              <a:rPr lang="en-US" sz="1600" dirty="0"/>
            </a:br>
            <a:r>
              <a:rPr lang="en-US" sz="1600" dirty="0"/>
              <a:t>commonly involved.</a:t>
            </a:r>
          </a:p>
          <a:p>
            <a:pPr>
              <a:spcBef>
                <a:spcPts val="672"/>
              </a:spcBef>
              <a:buFont typeface="Arial" panose="020B0604020202020204" pitchFamily="34" charset="0"/>
              <a:buChar char="•"/>
            </a:pPr>
            <a:r>
              <a:rPr lang="en-US" sz="1600" dirty="0"/>
              <a:t>Arthritic involvement can lead to instability with potential impingement of the spinal cord; thus it is important to obtain XRs of the C Spine before surgical procedures that require intubation. </a:t>
            </a:r>
          </a:p>
          <a:p>
            <a:pPr>
              <a:spcBef>
                <a:spcPts val="672"/>
              </a:spcBef>
              <a:buFont typeface="Arial" panose="020B0604020202020204" pitchFamily="34" charset="0"/>
              <a:buChar char="•"/>
            </a:pPr>
            <a:r>
              <a:rPr lang="en-US" sz="1600" dirty="0"/>
              <a:t>The earliest/ most frequent symptom of subluxation is pain radiating to the occiput.</a:t>
            </a:r>
          </a:p>
          <a:p>
            <a:pPr>
              <a:spcBef>
                <a:spcPts val="672"/>
              </a:spcBef>
              <a:buFont typeface="Arial" panose="020B0604020202020204" pitchFamily="34" charset="0"/>
              <a:buChar char="•"/>
            </a:pPr>
            <a:r>
              <a:rPr lang="en-US" sz="1600" b="1" dirty="0"/>
              <a:t>C1-C2 subluxation </a:t>
            </a:r>
            <a:r>
              <a:rPr lang="en-US" sz="1600" dirty="0"/>
              <a:t>(60-65% of cases) – anteriorly being the most common and posteriorly being the least common.</a:t>
            </a:r>
          </a:p>
          <a:p>
            <a:pPr>
              <a:spcBef>
                <a:spcPts val="672"/>
              </a:spcBef>
              <a:buFont typeface="Arial" panose="020B0604020202020204" pitchFamily="34" charset="0"/>
              <a:buChar char="•"/>
            </a:pPr>
            <a:r>
              <a:rPr lang="en-US" sz="1600" dirty="0"/>
              <a:t>The risk of cord compression is greatest when the anterior </a:t>
            </a:r>
            <a:r>
              <a:rPr lang="en-US" sz="1600" dirty="0" err="1"/>
              <a:t>atlantoodontoid</a:t>
            </a:r>
            <a:r>
              <a:rPr lang="en-US" sz="1600" dirty="0"/>
              <a:t> interval is &gt; 8 or the posterior interval is &lt;15. </a:t>
            </a:r>
          </a:p>
          <a:p>
            <a:pPr>
              <a:spcBef>
                <a:spcPts val="672"/>
              </a:spcBef>
              <a:buFont typeface="Arial" panose="020B0604020202020204" pitchFamily="34" charset="0"/>
              <a:buChar char="•"/>
            </a:pPr>
            <a:r>
              <a:rPr lang="en-US" sz="1600" b="1" dirty="0"/>
              <a:t>C1-C2 Impaction </a:t>
            </a:r>
            <a:r>
              <a:rPr lang="en-US" sz="1600" dirty="0"/>
              <a:t>(20-25% of cases)</a:t>
            </a:r>
          </a:p>
          <a:p>
            <a:pPr>
              <a:spcBef>
                <a:spcPts val="672"/>
              </a:spcBef>
              <a:buFont typeface="Arial" panose="020B0604020202020204" pitchFamily="34" charset="0"/>
              <a:buChar char="•"/>
            </a:pPr>
            <a:r>
              <a:rPr lang="en-US" sz="1600" b="1" dirty="0" err="1"/>
              <a:t>Subaxial</a:t>
            </a:r>
            <a:r>
              <a:rPr lang="en-US" sz="1600" b="1" dirty="0"/>
              <a:t> Involvement </a:t>
            </a:r>
            <a:r>
              <a:rPr lang="en-US" sz="1600" dirty="0"/>
              <a:t>(10-15% of cases)</a:t>
            </a:r>
            <a:endParaRPr lang="en-US" sz="1600" b="1" dirty="0"/>
          </a:p>
          <a:p>
            <a:pPr marL="0" indent="0">
              <a:buNone/>
            </a:pPr>
            <a:endParaRPr lang="en-US" sz="1600" dirty="0"/>
          </a:p>
        </p:txBody>
      </p:sp>
    </p:spTree>
    <p:extLst>
      <p:ext uri="{BB962C8B-B14F-4D97-AF65-F5344CB8AC3E}">
        <p14:creationId xmlns:p14="http://schemas.microsoft.com/office/powerpoint/2010/main" val="75132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A876-2013-08E9-A964-9D11F5714077}"/>
              </a:ext>
            </a:extLst>
          </p:cNvPr>
          <p:cNvSpPr>
            <a:spLocks noGrp="1"/>
          </p:cNvSpPr>
          <p:nvPr>
            <p:ph type="title"/>
          </p:nvPr>
        </p:nvSpPr>
        <p:spPr/>
        <p:txBody>
          <a:bodyPr>
            <a:normAutofit/>
          </a:bodyPr>
          <a:lstStyle/>
          <a:p>
            <a:r>
              <a:rPr lang="en-US" dirty="0"/>
              <a:t>Typical Lab Findings in RA Patients</a:t>
            </a:r>
          </a:p>
        </p:txBody>
      </p:sp>
      <p:sp>
        <p:nvSpPr>
          <p:cNvPr id="3" name="Content Placeholder 2">
            <a:extLst>
              <a:ext uri="{FF2B5EF4-FFF2-40B4-BE49-F238E27FC236}">
                <a16:creationId xmlns:a16="http://schemas.microsoft.com/office/drawing/2014/main" id="{65370C9F-D47F-4616-795E-62B8EA04DB25}"/>
              </a:ext>
            </a:extLst>
          </p:cNvPr>
          <p:cNvSpPr>
            <a:spLocks noGrp="1"/>
          </p:cNvSpPr>
          <p:nvPr>
            <p:ph idx="1"/>
          </p:nvPr>
        </p:nvSpPr>
        <p:spPr/>
        <p:txBody>
          <a:bodyPr/>
          <a:lstStyle/>
          <a:p>
            <a:pPr>
              <a:spcBef>
                <a:spcPts val="672"/>
              </a:spcBef>
              <a:buFont typeface="Arial" panose="020B0604020202020204" pitchFamily="34" charset="0"/>
              <a:buChar char="•"/>
            </a:pPr>
            <a:r>
              <a:rPr lang="en-US" sz="1600" dirty="0"/>
              <a:t>CBC – Anemia of chronic disease and thrombocytopenia.</a:t>
            </a:r>
          </a:p>
          <a:p>
            <a:pPr>
              <a:spcBef>
                <a:spcPts val="672"/>
              </a:spcBef>
              <a:buFont typeface="Arial" panose="020B0604020202020204" pitchFamily="34" charset="0"/>
              <a:buChar char="•"/>
            </a:pPr>
            <a:r>
              <a:rPr lang="en-US" sz="1600" dirty="0"/>
              <a:t>Chemistries – Albumin may be low in active disease.</a:t>
            </a:r>
          </a:p>
          <a:p>
            <a:pPr>
              <a:spcBef>
                <a:spcPts val="672"/>
              </a:spcBef>
              <a:buFont typeface="Arial" panose="020B0604020202020204" pitchFamily="34" charset="0"/>
              <a:buChar char="•"/>
            </a:pPr>
            <a:r>
              <a:rPr lang="en-US" sz="1600" dirty="0"/>
              <a:t>Urinalysis – Normal</a:t>
            </a:r>
          </a:p>
          <a:p>
            <a:pPr>
              <a:spcBef>
                <a:spcPts val="672"/>
              </a:spcBef>
              <a:buFont typeface="Arial" panose="020B0604020202020204" pitchFamily="34" charset="0"/>
              <a:buChar char="•"/>
            </a:pPr>
            <a:r>
              <a:rPr lang="en-US" sz="1600" dirty="0"/>
              <a:t>Erythrocyte Sedimentation Rate (ESR) – Usually elevated. </a:t>
            </a:r>
          </a:p>
          <a:p>
            <a:pPr>
              <a:spcBef>
                <a:spcPts val="672"/>
              </a:spcBef>
              <a:buFont typeface="Arial" panose="020B0604020202020204" pitchFamily="34" charset="0"/>
              <a:buChar char="•"/>
            </a:pPr>
            <a:r>
              <a:rPr lang="en-US" sz="1600" dirty="0"/>
              <a:t>C-Reactive Protein (CRP) – Usually elevated. More ideal than ESR. </a:t>
            </a:r>
            <a:br>
              <a:rPr lang="en-US" sz="1600" dirty="0"/>
            </a:br>
            <a:r>
              <a:rPr lang="en-US" sz="1600" dirty="0"/>
              <a:t>Not affected by Hypergammaglobulinemia.</a:t>
            </a:r>
          </a:p>
          <a:p>
            <a:pPr>
              <a:spcBef>
                <a:spcPts val="672"/>
              </a:spcBef>
              <a:buFont typeface="Arial" panose="020B0604020202020204" pitchFamily="34" charset="0"/>
              <a:buChar char="•"/>
            </a:pPr>
            <a:r>
              <a:rPr lang="en-US" sz="1600" dirty="0"/>
              <a:t>Anti-cyclic citrullinated peptide (CCP)- 57-67% with specificity 93-99%.</a:t>
            </a:r>
          </a:p>
          <a:p>
            <a:pPr>
              <a:spcBef>
                <a:spcPts val="672"/>
              </a:spcBef>
              <a:buFont typeface="Arial" panose="020B0604020202020204" pitchFamily="34" charset="0"/>
              <a:buChar char="•"/>
            </a:pPr>
            <a:r>
              <a:rPr lang="en-US" sz="1600" dirty="0"/>
              <a:t>Rheumatoid Factor (RF) – Positive 60-80% with specificity 80-86% ( for RA).</a:t>
            </a:r>
          </a:p>
          <a:p>
            <a:pPr lvl="1">
              <a:spcBef>
                <a:spcPts val="672"/>
              </a:spcBef>
              <a:buFont typeface="Arial" panose="020B0604020202020204" pitchFamily="34" charset="0"/>
              <a:buChar char="•"/>
            </a:pPr>
            <a:r>
              <a:rPr lang="en-US" sz="1400" dirty="0"/>
              <a:t>Several diseases with arthritis can have a + RF 1) Hep C (40-75%) 2) SLE (20%) </a:t>
            </a:r>
            <a:br>
              <a:rPr lang="en-US" sz="1400" dirty="0"/>
            </a:br>
            <a:r>
              <a:rPr lang="en-US" sz="1400" dirty="0"/>
              <a:t>3) Sjogren’s Syndrome (70%), TB (60%), subacute bacterial endocarditis (45-68%).</a:t>
            </a:r>
          </a:p>
          <a:p>
            <a:pPr>
              <a:spcBef>
                <a:spcPts val="672"/>
              </a:spcBef>
              <a:buFont typeface="Arial" panose="020B0604020202020204" pitchFamily="34" charset="0"/>
              <a:buChar char="•"/>
            </a:pPr>
            <a:r>
              <a:rPr lang="en-US" sz="1600" dirty="0"/>
              <a:t>Antinuclear Antibodies (ANA) – 30-50%</a:t>
            </a:r>
          </a:p>
          <a:p>
            <a:pPr>
              <a:spcBef>
                <a:spcPts val="672"/>
              </a:spcBef>
              <a:buFont typeface="Arial" panose="020B0604020202020204" pitchFamily="34" charset="0"/>
              <a:buChar char="•"/>
            </a:pPr>
            <a:r>
              <a:rPr lang="en-US" sz="1600" dirty="0"/>
              <a:t>Novel Autoantibodies – Anti-</a:t>
            </a:r>
            <a:r>
              <a:rPr lang="en-US" sz="1600" dirty="0" err="1"/>
              <a:t>CarP</a:t>
            </a:r>
            <a:r>
              <a:rPr lang="en-US" sz="1600" dirty="0"/>
              <a:t> and 14-3-3 eta. </a:t>
            </a:r>
          </a:p>
        </p:txBody>
      </p:sp>
    </p:spTree>
    <p:extLst>
      <p:ext uri="{BB962C8B-B14F-4D97-AF65-F5344CB8AC3E}">
        <p14:creationId xmlns:p14="http://schemas.microsoft.com/office/powerpoint/2010/main" val="65498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F12D-FC6B-07E7-2F7B-9F3FBFE34571}"/>
              </a:ext>
            </a:extLst>
          </p:cNvPr>
          <p:cNvSpPr>
            <a:spLocks noGrp="1"/>
          </p:cNvSpPr>
          <p:nvPr>
            <p:ph type="title"/>
          </p:nvPr>
        </p:nvSpPr>
        <p:spPr/>
        <p:txBody>
          <a:bodyPr/>
          <a:lstStyle/>
          <a:p>
            <a:r>
              <a:rPr lang="en-US" dirty="0"/>
              <a:t>Extraarticular Manifestations of RA</a:t>
            </a:r>
          </a:p>
        </p:txBody>
      </p:sp>
      <p:pic>
        <p:nvPicPr>
          <p:cNvPr id="8194" name="Picture 2">
            <a:extLst>
              <a:ext uri="{FF2B5EF4-FFF2-40B4-BE49-F238E27FC236}">
                <a16:creationId xmlns:a16="http://schemas.microsoft.com/office/drawing/2014/main" id="{158DF87C-7142-EF97-2973-734A067AD23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698750" y="977900"/>
            <a:ext cx="3746500" cy="41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21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668A4-1819-1486-3297-68D377C8CA14}"/>
              </a:ext>
            </a:extLst>
          </p:cNvPr>
          <p:cNvSpPr>
            <a:spLocks noGrp="1"/>
          </p:cNvSpPr>
          <p:nvPr>
            <p:ph type="title"/>
          </p:nvPr>
        </p:nvSpPr>
        <p:spPr/>
        <p:txBody>
          <a:bodyPr/>
          <a:lstStyle/>
          <a:p>
            <a:r>
              <a:rPr lang="en-US" dirty="0"/>
              <a:t>Rheumatoid Nodules</a:t>
            </a:r>
          </a:p>
        </p:txBody>
      </p:sp>
      <p:sp>
        <p:nvSpPr>
          <p:cNvPr id="6" name="Subtitle 2">
            <a:extLst>
              <a:ext uri="{FF2B5EF4-FFF2-40B4-BE49-F238E27FC236}">
                <a16:creationId xmlns:a16="http://schemas.microsoft.com/office/drawing/2014/main" id="{7450E834-6222-E7F7-D101-8A354D07BDDC}"/>
              </a:ext>
            </a:extLst>
          </p:cNvPr>
          <p:cNvSpPr txBox="1">
            <a:spLocks/>
          </p:cNvSpPr>
          <p:nvPr/>
        </p:nvSpPr>
        <p:spPr>
          <a:xfrm>
            <a:off x="457199" y="1200152"/>
            <a:ext cx="8229599" cy="995908"/>
          </a:xfrm>
          <a:prstGeom prst="rect">
            <a:avLst/>
          </a:prstGeom>
        </p:spPr>
        <p:txBody>
          <a:bodyPr vert="horz" lIns="68580" tIns="34290" rIns="68580" bIns="34290" rtlCol="0" anchor="t">
            <a:noAutofit/>
          </a:bodyPr>
          <a:lstStyle>
            <a:lvl1pPr marL="0" indent="0" algn="r" defTabSz="457200" rtl="0" eaLnBrk="1" latinLnBrk="0" hangingPunct="1">
              <a:spcBef>
                <a:spcPts val="1000"/>
              </a:spcBef>
              <a:spcAft>
                <a:spcPts val="0"/>
              </a:spcAft>
              <a:buClr>
                <a:schemeClr val="accent1">
                  <a:lumMod val="75000"/>
                </a:schemeClr>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lumMod val="75000"/>
                </a:schemeClr>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lumMod val="75000"/>
                </a:schemeClr>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lumMod val="75000"/>
                </a:schemeClr>
              </a:buClr>
              <a:buSzPct val="80000"/>
              <a:buFont typeface="Wingdings 3" charset="2"/>
              <a:buNone/>
              <a:defRPr sz="1200" kern="1200">
                <a:solidFill>
                  <a:schemeClr val="tx1">
                    <a:tint val="75000"/>
                  </a:schemeClr>
                </a:solidFill>
                <a:latin typeface="+mn-lt"/>
                <a:ea typeface="+mn-ea"/>
                <a:cs typeface="+mn-cs"/>
              </a:defRPr>
            </a:lvl9pPr>
          </a:lstStyle>
          <a:p>
            <a:pPr marL="214313" indent="-214313" algn="l">
              <a:buFont typeface="Arial" panose="020B0604020202020204" pitchFamily="34" charset="0"/>
              <a:buChar char="•"/>
            </a:pPr>
            <a:r>
              <a:rPr lang="en-US" dirty="0">
                <a:solidFill>
                  <a:schemeClr val="tx1"/>
                </a:solidFill>
              </a:rPr>
              <a:t>Occur in 20-35% of RA patients who are typically have a +RF and severe disease activity.</a:t>
            </a:r>
          </a:p>
          <a:p>
            <a:pPr marL="214313" indent="-214313" algn="l">
              <a:buFont typeface="Arial" panose="020B0604020202020204" pitchFamily="34" charset="0"/>
              <a:buChar char="•"/>
            </a:pPr>
            <a:r>
              <a:rPr lang="en-US" dirty="0">
                <a:solidFill>
                  <a:schemeClr val="tx1"/>
                </a:solidFill>
              </a:rPr>
              <a:t>They frequently develop and enlarge when disease is active and may resolve when disease activity is controlled. </a:t>
            </a:r>
          </a:p>
        </p:txBody>
      </p:sp>
      <p:pic>
        <p:nvPicPr>
          <p:cNvPr id="7" name="Picture 2" descr="Rheumatoid nodules">
            <a:extLst>
              <a:ext uri="{FF2B5EF4-FFF2-40B4-BE49-F238E27FC236}">
                <a16:creationId xmlns:a16="http://schemas.microsoft.com/office/drawing/2014/main" id="{DD455358-0BDA-B624-2105-61E31C0B4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95" y="2805157"/>
            <a:ext cx="2294584" cy="150763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heumatoid Nodules - Health Library | NewYork-Presbyterian">
            <a:extLst>
              <a:ext uri="{FF2B5EF4-FFF2-40B4-BE49-F238E27FC236}">
                <a16:creationId xmlns:a16="http://schemas.microsoft.com/office/drawing/2014/main" id="{1A3300F0-A934-93ED-3A11-141B1637D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146" y="3019772"/>
            <a:ext cx="198596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A) Rheumatoid nodules are firm and usually not movable but rather are... |  Download Scientific Diagram">
            <a:extLst>
              <a:ext uri="{FF2B5EF4-FFF2-40B4-BE49-F238E27FC236}">
                <a16:creationId xmlns:a16="http://schemas.microsoft.com/office/drawing/2014/main" id="{0AEDEEDE-E1FC-23EB-D909-B0F27F3F1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976" y="3082097"/>
            <a:ext cx="2453647" cy="1230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4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76CF-C2FE-45C6-AFB0-1E87CCA316C9}"/>
              </a:ext>
            </a:extLst>
          </p:cNvPr>
          <p:cNvSpPr>
            <a:spLocks noGrp="1"/>
          </p:cNvSpPr>
          <p:nvPr>
            <p:ph type="title"/>
          </p:nvPr>
        </p:nvSpPr>
        <p:spPr/>
        <p:txBody>
          <a:bodyPr>
            <a:normAutofit/>
          </a:bodyPr>
          <a:lstStyle/>
          <a:p>
            <a:r>
              <a:rPr lang="en-US" dirty="0"/>
              <a:t>Ocular Manifestations</a:t>
            </a:r>
          </a:p>
        </p:txBody>
      </p:sp>
      <p:sp>
        <p:nvSpPr>
          <p:cNvPr id="3" name="Content Placeholder 2">
            <a:extLst>
              <a:ext uri="{FF2B5EF4-FFF2-40B4-BE49-F238E27FC236}">
                <a16:creationId xmlns:a16="http://schemas.microsoft.com/office/drawing/2014/main" id="{51E03B10-22E9-22A9-28B8-1157D9D56716}"/>
              </a:ext>
            </a:extLst>
          </p:cNvPr>
          <p:cNvSpPr>
            <a:spLocks noGrp="1"/>
          </p:cNvSpPr>
          <p:nvPr>
            <p:ph idx="1"/>
          </p:nvPr>
        </p:nvSpPr>
        <p:spPr>
          <a:xfrm>
            <a:off x="457200" y="1200151"/>
            <a:ext cx="8572500" cy="3394472"/>
          </a:xfrm>
        </p:spPr>
        <p:txBody>
          <a:bodyPr/>
          <a:lstStyle/>
          <a:p>
            <a:pPr>
              <a:spcBef>
                <a:spcPts val="1272"/>
              </a:spcBef>
              <a:buFont typeface="Arial" panose="020B0604020202020204" pitchFamily="34" charset="0"/>
              <a:buChar char="•"/>
            </a:pPr>
            <a:r>
              <a:rPr lang="en-US" sz="1600" dirty="0"/>
              <a:t>Both Episcleritis and scleritis can occur in RA patients ( &lt; 1%). </a:t>
            </a:r>
          </a:p>
          <a:p>
            <a:pPr>
              <a:spcBef>
                <a:spcPts val="1272"/>
              </a:spcBef>
              <a:buFont typeface="Arial" panose="020B0604020202020204" pitchFamily="34" charset="0"/>
              <a:buChar char="•"/>
            </a:pPr>
            <a:r>
              <a:rPr lang="en-US" sz="1600" dirty="0"/>
              <a:t>Corneal Melt is rare but severe and blinding – requires aggressive immunosuppression. </a:t>
            </a:r>
          </a:p>
          <a:p>
            <a:pPr>
              <a:spcBef>
                <a:spcPts val="1272"/>
              </a:spcBef>
              <a:buFont typeface="Arial" panose="020B0604020202020204" pitchFamily="34" charset="0"/>
              <a:buChar char="•"/>
            </a:pPr>
            <a:r>
              <a:rPr lang="en-US" sz="1600" dirty="0"/>
              <a:t>Sicca Symptoms of dry eye frequently accompany coexistent Sjogren’s. </a:t>
            </a:r>
          </a:p>
        </p:txBody>
      </p:sp>
      <p:pic>
        <p:nvPicPr>
          <p:cNvPr id="10242" name="Picture 2" descr="Atlas Entry - Peripheral ulcerative keratitis (PUK) in rheumatoid arthritis">
            <a:extLst>
              <a:ext uri="{FF2B5EF4-FFF2-40B4-BE49-F238E27FC236}">
                <a16:creationId xmlns:a16="http://schemas.microsoft.com/office/drawing/2014/main" id="{D8F2FAFC-F5E3-EE51-BE9F-02D1F7221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278" y="2571749"/>
            <a:ext cx="2794000" cy="19949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cular Involvement in Rheumatoid Arthritis - American Academy of  Ophthalmology">
            <a:extLst>
              <a:ext uri="{FF2B5EF4-FFF2-40B4-BE49-F238E27FC236}">
                <a16:creationId xmlns:a16="http://schemas.microsoft.com/office/drawing/2014/main" id="{E006713D-CF70-4F3C-A56D-9B9FCBB65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546" y="2571750"/>
            <a:ext cx="2171210" cy="1994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03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C109-556A-BF1C-30D1-61514CDEBE38}"/>
              </a:ext>
            </a:extLst>
          </p:cNvPr>
          <p:cNvSpPr>
            <a:spLocks noGrp="1"/>
          </p:cNvSpPr>
          <p:nvPr>
            <p:ph type="title"/>
          </p:nvPr>
        </p:nvSpPr>
        <p:spPr/>
        <p:txBody>
          <a:bodyPr>
            <a:normAutofit/>
          </a:bodyPr>
          <a:lstStyle/>
          <a:p>
            <a:r>
              <a:rPr lang="en-US" dirty="0"/>
              <a:t>Pulmonary Manifestations</a:t>
            </a:r>
          </a:p>
        </p:txBody>
      </p:sp>
      <p:sp>
        <p:nvSpPr>
          <p:cNvPr id="3" name="Content Placeholder 2">
            <a:extLst>
              <a:ext uri="{FF2B5EF4-FFF2-40B4-BE49-F238E27FC236}">
                <a16:creationId xmlns:a16="http://schemas.microsoft.com/office/drawing/2014/main" id="{B549DC55-5A7E-A8FF-7B13-87C0729481B3}"/>
              </a:ext>
            </a:extLst>
          </p:cNvPr>
          <p:cNvSpPr>
            <a:spLocks noGrp="1"/>
          </p:cNvSpPr>
          <p:nvPr>
            <p:ph idx="1"/>
          </p:nvPr>
        </p:nvSpPr>
        <p:spPr>
          <a:xfrm>
            <a:off x="457200" y="1200151"/>
            <a:ext cx="5264524" cy="3394472"/>
          </a:xfrm>
        </p:spPr>
        <p:txBody>
          <a:bodyPr/>
          <a:lstStyle/>
          <a:p>
            <a:pPr>
              <a:spcBef>
                <a:spcPts val="1272"/>
              </a:spcBef>
              <a:buFont typeface="Arial" panose="020B0604020202020204" pitchFamily="34" charset="0"/>
              <a:buChar char="•"/>
            </a:pPr>
            <a:r>
              <a:rPr lang="en-US" sz="1400" dirty="0"/>
              <a:t>Pleural Diseases: Pleurisy and Pleural Effusions (typically unilaterally) occur commonly but are symptomatic in &lt; 5%</a:t>
            </a:r>
          </a:p>
          <a:p>
            <a:pPr>
              <a:spcBef>
                <a:spcPts val="1272"/>
              </a:spcBef>
              <a:buFont typeface="Arial" panose="020B0604020202020204" pitchFamily="34" charset="0"/>
              <a:buChar char="•"/>
            </a:pPr>
            <a:r>
              <a:rPr lang="en-US" sz="1400" dirty="0"/>
              <a:t>Pleural Effusions are characterized as cellular exudates (high protein &amp; lactate dehydrogenase levels, and low glucose and pH levels. </a:t>
            </a:r>
          </a:p>
          <a:p>
            <a:pPr>
              <a:spcBef>
                <a:spcPts val="1272"/>
              </a:spcBef>
              <a:buFont typeface="Arial" panose="020B0604020202020204" pitchFamily="34" charset="0"/>
              <a:buChar char="•"/>
            </a:pPr>
            <a:r>
              <a:rPr lang="en-US" sz="1400" dirty="0"/>
              <a:t>Nodules: may be solitary or multiple and can cavitate or resolve spontaneously</a:t>
            </a:r>
          </a:p>
          <a:p>
            <a:pPr>
              <a:spcBef>
                <a:spcPts val="1272"/>
              </a:spcBef>
              <a:buFont typeface="Arial" panose="020B0604020202020204" pitchFamily="34" charset="0"/>
              <a:buChar char="•"/>
            </a:pPr>
            <a:r>
              <a:rPr lang="en-US" sz="1400" dirty="0"/>
              <a:t>Caplan’s Syndrome: multiple nodules occurring in the lungs of coal miners with RA. Cancer needs to be ruled out. </a:t>
            </a:r>
          </a:p>
          <a:p>
            <a:pPr>
              <a:spcBef>
                <a:spcPts val="1272"/>
              </a:spcBef>
              <a:buFont typeface="Arial" panose="020B0604020202020204" pitchFamily="34" charset="0"/>
              <a:buChar char="•"/>
            </a:pPr>
            <a:r>
              <a:rPr lang="en-US" sz="1400" dirty="0"/>
              <a:t>Interstitial Lung Disease (ILD): occurs commonly, but symptomatic in &lt; 10%. RA-ILD is most common in males and smokers. Primarily involves the lower lobes.</a:t>
            </a:r>
          </a:p>
        </p:txBody>
      </p:sp>
      <p:pic>
        <p:nvPicPr>
          <p:cNvPr id="11266" name="Picture 2" descr="Rheumatoid Nodules: Causes, Symptoms, and Treatments">
            <a:extLst>
              <a:ext uri="{FF2B5EF4-FFF2-40B4-BE49-F238E27FC236}">
                <a16:creationId xmlns:a16="http://schemas.microsoft.com/office/drawing/2014/main" id="{DB1AD8DB-045B-0700-A984-FE64B78A4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724" y="1068101"/>
            <a:ext cx="2842388" cy="159173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heumatoid lung nodule | BMJ Case Reports">
            <a:extLst>
              <a:ext uri="{FF2B5EF4-FFF2-40B4-BE49-F238E27FC236}">
                <a16:creationId xmlns:a16="http://schemas.microsoft.com/office/drawing/2014/main" id="{FC94FBE7-FA23-3188-A377-06CA4DE87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540" y="2713773"/>
            <a:ext cx="2037572" cy="159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65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DA2B-3F18-9765-423F-06C62CA22CD9}"/>
              </a:ext>
            </a:extLst>
          </p:cNvPr>
          <p:cNvSpPr>
            <a:spLocks noGrp="1"/>
          </p:cNvSpPr>
          <p:nvPr>
            <p:ph type="title"/>
          </p:nvPr>
        </p:nvSpPr>
        <p:spPr/>
        <p:txBody>
          <a:bodyPr/>
          <a:lstStyle/>
          <a:p>
            <a:r>
              <a:rPr lang="en-US" dirty="0"/>
              <a:t>Cardiac Manifestations</a:t>
            </a:r>
          </a:p>
        </p:txBody>
      </p:sp>
      <p:graphicFrame>
        <p:nvGraphicFramePr>
          <p:cNvPr id="4" name="Table 4">
            <a:extLst>
              <a:ext uri="{FF2B5EF4-FFF2-40B4-BE49-F238E27FC236}">
                <a16:creationId xmlns:a16="http://schemas.microsoft.com/office/drawing/2014/main" id="{23F665E7-A4BE-7F05-0B1C-2A08904CD889}"/>
              </a:ext>
            </a:extLst>
          </p:cNvPr>
          <p:cNvGraphicFramePr>
            <a:graphicFrameLocks noGrp="1"/>
          </p:cNvGraphicFramePr>
          <p:nvPr>
            <p:ph idx="1"/>
            <p:extLst>
              <p:ext uri="{D42A27DB-BD31-4B8C-83A1-F6EECF244321}">
                <p14:modId xmlns:p14="http://schemas.microsoft.com/office/powerpoint/2010/main" val="1015398785"/>
              </p:ext>
            </p:extLst>
          </p:nvPr>
        </p:nvGraphicFramePr>
        <p:xfrm>
          <a:off x="457200" y="1099297"/>
          <a:ext cx="8229600" cy="2255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08259473"/>
                    </a:ext>
                  </a:extLst>
                </a:gridCol>
                <a:gridCol w="4114800">
                  <a:extLst>
                    <a:ext uri="{9D8B030D-6E8A-4147-A177-3AD203B41FA5}">
                      <a16:colId xmlns:a16="http://schemas.microsoft.com/office/drawing/2014/main" val="1684594753"/>
                    </a:ext>
                  </a:extLst>
                </a:gridCol>
              </a:tblGrid>
              <a:tr h="27813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414764"/>
                  </a:ext>
                </a:extLst>
              </a:tr>
              <a:tr h="278130">
                <a:tc>
                  <a:txBody>
                    <a:bodyPr/>
                    <a:lstStyle/>
                    <a:p>
                      <a:r>
                        <a:rPr lang="en-US" sz="1400" dirty="0"/>
                        <a:t>Pericarditis * (most common)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Pain ( 1%)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839486833"/>
                  </a:ext>
                </a:extLst>
              </a:tr>
              <a:tr h="27813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Tamponade (rare)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297579"/>
                  </a:ext>
                </a:extLst>
              </a:tr>
              <a:tr h="278130">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Constriction ( uncommon)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3833485092"/>
                  </a:ext>
                </a:extLst>
              </a:tr>
              <a:tr h="278130">
                <a:tc>
                  <a:txBody>
                    <a:bodyPr/>
                    <a:lstStyle/>
                    <a:p>
                      <a:r>
                        <a:rPr lang="en-US" sz="1400" dirty="0"/>
                        <a:t>Nodules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Conduction abnormalities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694410"/>
                  </a:ext>
                </a:extLst>
              </a:tr>
              <a:tr h="278130">
                <a:tc>
                  <a:txBody>
                    <a:bodyPr/>
                    <a:lstStyle/>
                    <a:p>
                      <a:endParaRPr lang="en-US" sz="14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Valvular problems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650469882"/>
                  </a:ext>
                </a:extLst>
              </a:tr>
              <a:tr h="278130">
                <a:tc>
                  <a:txBody>
                    <a:bodyPr/>
                    <a:lstStyle/>
                    <a:p>
                      <a:r>
                        <a:rPr lang="en-US" sz="1400" dirty="0"/>
                        <a:t>Coronary Arteritis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Myocardial Infarction ( MI)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6089492"/>
                  </a:ext>
                </a:extLst>
              </a:tr>
              <a:tr h="278130">
                <a:tc>
                  <a:txBody>
                    <a:bodyPr/>
                    <a:lstStyle/>
                    <a:p>
                      <a:r>
                        <a:rPr lang="en-US" sz="1400" dirty="0"/>
                        <a:t>Myocarditis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Congestive Heart Failure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2843705893"/>
                  </a:ext>
                </a:extLst>
              </a:tr>
            </a:tbl>
          </a:graphicData>
        </a:graphic>
      </p:graphicFrame>
      <p:pic>
        <p:nvPicPr>
          <p:cNvPr id="12290" name="Picture 2" descr="Chest Radiograph Signs Suggestive of Pericardial Disease - American College  of Cardiology">
            <a:extLst>
              <a:ext uri="{FF2B5EF4-FFF2-40B4-BE49-F238E27FC236}">
                <a16:creationId xmlns:a16="http://schemas.microsoft.com/office/drawing/2014/main" id="{3FC88C46-C004-E8EC-0A64-379F968C0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047" y="3425540"/>
            <a:ext cx="1535906" cy="167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0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BA91-A25C-C161-5E3E-F0ED6DE07A24}"/>
              </a:ext>
            </a:extLst>
          </p:cNvPr>
          <p:cNvSpPr>
            <a:spLocks noGrp="1"/>
          </p:cNvSpPr>
          <p:nvPr>
            <p:ph type="title"/>
          </p:nvPr>
        </p:nvSpPr>
        <p:spPr/>
        <p:txBody>
          <a:bodyPr/>
          <a:lstStyle/>
          <a:p>
            <a:r>
              <a:rPr lang="en-US" dirty="0" err="1"/>
              <a:t>Felty’s</a:t>
            </a:r>
            <a:r>
              <a:rPr lang="en-US" dirty="0"/>
              <a:t> Syndrome Fun Facts</a:t>
            </a:r>
          </a:p>
        </p:txBody>
      </p:sp>
      <p:sp>
        <p:nvSpPr>
          <p:cNvPr id="3" name="Subtitle 2">
            <a:extLst>
              <a:ext uri="{FF2B5EF4-FFF2-40B4-BE49-F238E27FC236}">
                <a16:creationId xmlns:a16="http://schemas.microsoft.com/office/drawing/2014/main" id="{80FD91F3-FF8D-82BB-5486-B863023CF1F3}"/>
              </a:ext>
            </a:extLst>
          </p:cNvPr>
          <p:cNvSpPr>
            <a:spLocks noGrp="1"/>
          </p:cNvSpPr>
          <p:nvPr>
            <p:ph idx="1"/>
          </p:nvPr>
        </p:nvSpPr>
        <p:spPr>
          <a:xfrm>
            <a:off x="457199" y="1200151"/>
            <a:ext cx="4988859" cy="3394472"/>
          </a:xfrm>
        </p:spPr>
        <p:txBody>
          <a:bodyPr/>
          <a:lstStyle/>
          <a:p>
            <a:pPr marL="214313" indent="-214313" algn="l">
              <a:spcBef>
                <a:spcPts val="1272"/>
              </a:spcBef>
              <a:buFont typeface="Arial" panose="020B0604020202020204" pitchFamily="34" charset="0"/>
              <a:buChar char="•"/>
            </a:pPr>
            <a:r>
              <a:rPr lang="en-US" sz="1600" dirty="0"/>
              <a:t>1% of patients with Rheumatoid Arthritis</a:t>
            </a:r>
          </a:p>
          <a:p>
            <a:pPr marL="214313" indent="-214313" algn="l">
              <a:spcBef>
                <a:spcPts val="1272"/>
              </a:spcBef>
              <a:buFont typeface="Arial" panose="020B0604020202020204" pitchFamily="34" charset="0"/>
              <a:buChar char="•"/>
            </a:pPr>
            <a:r>
              <a:rPr lang="en-US" sz="1600" dirty="0"/>
              <a:t>95% are RF positive</a:t>
            </a:r>
          </a:p>
          <a:p>
            <a:pPr marL="214313" indent="-214313" algn="l">
              <a:spcBef>
                <a:spcPts val="1272"/>
              </a:spcBef>
              <a:buFont typeface="Arial" panose="020B0604020202020204" pitchFamily="34" charset="0"/>
              <a:buChar char="•"/>
            </a:pPr>
            <a:r>
              <a:rPr lang="en-US" sz="1600" dirty="0"/>
              <a:t>13 fold increase risk of developing </a:t>
            </a:r>
            <a:br>
              <a:rPr lang="en-US" sz="1600" dirty="0"/>
            </a:br>
            <a:r>
              <a:rPr lang="en-US" sz="1600" dirty="0"/>
              <a:t>non-Hodgkin’s lymphoma</a:t>
            </a:r>
          </a:p>
          <a:p>
            <a:pPr marL="214313" indent="-214313" algn="l">
              <a:spcBef>
                <a:spcPts val="1272"/>
              </a:spcBef>
              <a:buFont typeface="Arial" panose="020B0604020202020204" pitchFamily="34" charset="0"/>
              <a:buChar char="•"/>
            </a:pPr>
            <a:r>
              <a:rPr lang="en-US" sz="1600" dirty="0"/>
              <a:t>Treatment is the same for RA patients with joint disease and can include Methotrexate or </a:t>
            </a:r>
            <a:br>
              <a:rPr lang="en-US" sz="1600" dirty="0"/>
            </a:br>
            <a:r>
              <a:rPr lang="en-US" sz="1600" dirty="0"/>
              <a:t>DMARD therapy</a:t>
            </a:r>
          </a:p>
          <a:p>
            <a:pPr marL="214313" indent="-214313" algn="l">
              <a:spcBef>
                <a:spcPts val="1272"/>
              </a:spcBef>
              <a:buFont typeface="Arial" panose="020B0604020202020204" pitchFamily="34" charset="0"/>
              <a:buChar char="•"/>
            </a:pPr>
            <a:r>
              <a:rPr lang="en-US" sz="1600" dirty="0"/>
              <a:t>Splenectomy is reserved for patients with severe, recurrent bacterial infections or patients with chronic non-healing ulcers who are not responsive to or tolerant to drug therapy</a:t>
            </a:r>
          </a:p>
        </p:txBody>
      </p:sp>
      <p:pic>
        <p:nvPicPr>
          <p:cNvPr id="14338" name="Picture 2" descr="Medical Mnemonics: Felty Syndrome Components : USMLE / Internal Medicine  ABIM Board Exam Review Blog">
            <a:extLst>
              <a:ext uri="{FF2B5EF4-FFF2-40B4-BE49-F238E27FC236}">
                <a16:creationId xmlns:a16="http://schemas.microsoft.com/office/drawing/2014/main" id="{89FFC9EB-788E-C7D3-38A3-3AFF0D5DF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8687" y="1200151"/>
            <a:ext cx="3158114" cy="232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8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8D88-B3CC-9B3F-AF27-58495B80512E}"/>
              </a:ext>
            </a:extLst>
          </p:cNvPr>
          <p:cNvSpPr>
            <a:spLocks noGrp="1"/>
          </p:cNvSpPr>
          <p:nvPr>
            <p:ph type="title"/>
          </p:nvPr>
        </p:nvSpPr>
        <p:spPr/>
        <p:txBody>
          <a:bodyPr/>
          <a:lstStyle/>
          <a:p>
            <a:r>
              <a:rPr lang="en-US" dirty="0"/>
              <a:t>Clinical Problems</a:t>
            </a:r>
          </a:p>
        </p:txBody>
      </p:sp>
      <p:sp>
        <p:nvSpPr>
          <p:cNvPr id="4" name="Subtitle 3">
            <a:extLst>
              <a:ext uri="{FF2B5EF4-FFF2-40B4-BE49-F238E27FC236}">
                <a16:creationId xmlns:a16="http://schemas.microsoft.com/office/drawing/2014/main" id="{AF05B95F-0FE3-B83B-AC7A-139FE8CF250A}"/>
              </a:ext>
            </a:extLst>
          </p:cNvPr>
          <p:cNvSpPr>
            <a:spLocks noGrp="1"/>
          </p:cNvSpPr>
          <p:nvPr>
            <p:ph idx="1"/>
          </p:nvPr>
        </p:nvSpPr>
        <p:spPr/>
        <p:txBody>
          <a:bodyPr/>
          <a:lstStyle/>
          <a:p>
            <a:pPr marL="214313" indent="-214313" algn="l">
              <a:spcBef>
                <a:spcPts val="672"/>
              </a:spcBef>
              <a:buFont typeface="Arial" panose="020B0604020202020204" pitchFamily="34" charset="0"/>
              <a:buChar char="•"/>
            </a:pPr>
            <a:r>
              <a:rPr lang="en-US" sz="1200" dirty="0"/>
              <a:t>Atherosclerosis: Developed 10 years earlier than those without RA, but have the same traditional risk factors.</a:t>
            </a:r>
          </a:p>
          <a:p>
            <a:pPr marL="214313" indent="-214313" algn="l">
              <a:spcBef>
                <a:spcPts val="672"/>
              </a:spcBef>
              <a:buFont typeface="Arial" panose="020B0604020202020204" pitchFamily="34" charset="0"/>
              <a:buChar char="•"/>
            </a:pPr>
            <a:r>
              <a:rPr lang="en-US" sz="1200" dirty="0"/>
              <a:t>Sjogren’s Syndrome: 20-30% of RA patients develop secondary Sjogren’s with dry eyes and dry mouth. SSA/ SSB are usually negative.</a:t>
            </a:r>
          </a:p>
          <a:p>
            <a:pPr marL="214313" indent="-214313" algn="l">
              <a:spcBef>
                <a:spcPts val="672"/>
              </a:spcBef>
              <a:buFont typeface="Arial" panose="020B0604020202020204" pitchFamily="34" charset="0"/>
              <a:buChar char="•"/>
            </a:pPr>
            <a:r>
              <a:rPr lang="en-US" sz="1200" dirty="0"/>
              <a:t>Osteoporosis: Seen in the majority of RA patients, related to disease activity, immobility, and medications.</a:t>
            </a:r>
          </a:p>
          <a:p>
            <a:pPr marL="214313" indent="-214313" algn="l">
              <a:spcBef>
                <a:spcPts val="672"/>
              </a:spcBef>
              <a:buFont typeface="Arial" panose="020B0604020202020204" pitchFamily="34" charset="0"/>
              <a:buChar char="•"/>
            </a:pPr>
            <a:r>
              <a:rPr lang="en-US" sz="1200" dirty="0"/>
              <a:t>Entrapment Neuropathy: Median Nerve (Carpal Tunnel Syndrome), Posterior Tibial Nerve (Tarsal Tunnel), Ulnar Nerve (Cubital Tunnel).</a:t>
            </a:r>
          </a:p>
          <a:p>
            <a:pPr marL="214313" indent="-214313" algn="l">
              <a:spcBef>
                <a:spcPts val="672"/>
              </a:spcBef>
              <a:buFont typeface="Arial" panose="020B0604020202020204" pitchFamily="34" charset="0"/>
              <a:buChar char="•"/>
            </a:pPr>
            <a:r>
              <a:rPr lang="en-US" sz="1200" dirty="0"/>
              <a:t>Laryngeal Manifestations: dysphasia, hoarseness, and strider.</a:t>
            </a:r>
          </a:p>
          <a:p>
            <a:pPr marL="214313" indent="-214313" algn="l">
              <a:spcBef>
                <a:spcPts val="672"/>
              </a:spcBef>
              <a:buFont typeface="Arial" panose="020B0604020202020204" pitchFamily="34" charset="0"/>
              <a:buChar char="•"/>
            </a:pPr>
            <a:r>
              <a:rPr lang="en-US" sz="1200" dirty="0"/>
              <a:t>Ossicles of the Ear: tinnitus and decreased hearing.</a:t>
            </a:r>
          </a:p>
          <a:p>
            <a:pPr marL="214313" indent="-214313" algn="l">
              <a:buFont typeface="Arial" panose="020B0604020202020204" pitchFamily="34" charset="0"/>
              <a:buChar char="•"/>
            </a:pPr>
            <a:endParaRPr lang="en-US" sz="1200" dirty="0"/>
          </a:p>
          <a:p>
            <a:pPr marL="214313" indent="-214313" algn="l">
              <a:buFont typeface="Arial" panose="020B0604020202020204" pitchFamily="34" charset="0"/>
              <a:buChar char="•"/>
            </a:pPr>
            <a:endParaRPr lang="en-US" sz="1200" dirty="0"/>
          </a:p>
        </p:txBody>
      </p:sp>
      <p:pic>
        <p:nvPicPr>
          <p:cNvPr id="13316" name="Picture 4" descr="An Overview of Atherosclerosis">
            <a:extLst>
              <a:ext uri="{FF2B5EF4-FFF2-40B4-BE49-F238E27FC236}">
                <a16:creationId xmlns:a16="http://schemas.microsoft.com/office/drawing/2014/main" id="{360FC4D6-2779-2FFC-634B-A85BD70BE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428" y="3396220"/>
            <a:ext cx="1935956" cy="1328738"/>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Sjogren's syndrome: what is it, symptoms and treatment | Top Doctors">
            <a:extLst>
              <a:ext uri="{FF2B5EF4-FFF2-40B4-BE49-F238E27FC236}">
                <a16:creationId xmlns:a16="http://schemas.microsoft.com/office/drawing/2014/main" id="{A9E74751-A2FC-08D2-926F-1DCE04449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669" y="3524808"/>
            <a:ext cx="214312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ow Does Osteoporosis Affect the Spine?">
            <a:extLst>
              <a:ext uri="{FF2B5EF4-FFF2-40B4-BE49-F238E27FC236}">
                <a16:creationId xmlns:a16="http://schemas.microsoft.com/office/drawing/2014/main" id="{13C717E5-46C1-1990-318D-4CB2A4BEE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093" y="3542668"/>
            <a:ext cx="2214563" cy="116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33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 Policy</a:t>
            </a:r>
          </a:p>
        </p:txBody>
      </p:sp>
      <p:sp>
        <p:nvSpPr>
          <p:cNvPr id="3" name="Content Placeholder 2"/>
          <p:cNvSpPr>
            <a:spLocks noGrp="1"/>
          </p:cNvSpPr>
          <p:nvPr>
            <p:ph idx="1"/>
          </p:nvPr>
        </p:nvSpPr>
        <p:spPr/>
        <p:txBody>
          <a:bodyPr vert="horz" lIns="91440" tIns="45720" rIns="91440" bIns="45720" rtlCol="0" anchor="t">
            <a:noAutofit/>
          </a:bodyPr>
          <a:lstStyle/>
          <a:p>
            <a:pPr marL="0" indent="0">
              <a:buNone/>
            </a:pPr>
            <a:r>
              <a:rPr lang="en-US" sz="2000" dirty="0">
                <a:ea typeface="+mn-lt"/>
                <a:cs typeface="+mn-lt"/>
              </a:rPr>
              <a:t>All individuals in control of the content of continuing education activities provided by the Annenberg Center for Health Sciences at Eisenhower (ACHS) are required to disclose to the audience all relevant financial relationships related to the content of the presentation or enduring material. Full disclosure of all relevant financial relationships will be made in writing to the audience prior to the activity. All other staff at the Annenberg Center for Health Sciences at Eisenhower and </a:t>
            </a:r>
            <a:r>
              <a:rPr lang="en-US" sz="2000" dirty="0" err="1">
                <a:ea typeface="+mn-lt"/>
                <a:cs typeface="+mn-lt"/>
              </a:rPr>
              <a:t>RhAPP</a:t>
            </a:r>
            <a:r>
              <a:rPr lang="en-US" sz="2000" dirty="0">
                <a:ea typeface="+mn-lt"/>
                <a:cs typeface="+mn-lt"/>
              </a:rPr>
              <a:t> have no relationships to disclose. </a:t>
            </a:r>
            <a:endParaRPr lang="en-US" sz="2000" dirty="0">
              <a:cs typeface="Arial"/>
            </a:endParaRPr>
          </a:p>
        </p:txBody>
      </p:sp>
    </p:spTree>
    <p:extLst>
      <p:ext uri="{BB962C8B-B14F-4D97-AF65-F5344CB8AC3E}">
        <p14:creationId xmlns:p14="http://schemas.microsoft.com/office/powerpoint/2010/main" val="318977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4C92E-E9E1-5112-C6F8-EE2ECB9D018D}"/>
              </a:ext>
            </a:extLst>
          </p:cNvPr>
          <p:cNvSpPr>
            <a:spLocks noGrp="1"/>
          </p:cNvSpPr>
          <p:nvPr>
            <p:ph type="title"/>
          </p:nvPr>
        </p:nvSpPr>
        <p:spPr/>
        <p:txBody>
          <a:bodyPr>
            <a:normAutofit/>
          </a:bodyPr>
          <a:lstStyle/>
          <a:p>
            <a:r>
              <a:rPr lang="en-US" sz="2800" dirty="0"/>
              <a:t>Instruments to Measure RA Disease Activity</a:t>
            </a:r>
          </a:p>
        </p:txBody>
      </p:sp>
      <p:sp>
        <p:nvSpPr>
          <p:cNvPr id="3" name="Subtitle 2">
            <a:extLst>
              <a:ext uri="{FF2B5EF4-FFF2-40B4-BE49-F238E27FC236}">
                <a16:creationId xmlns:a16="http://schemas.microsoft.com/office/drawing/2014/main" id="{B528F3FF-3029-EE55-22DE-0C565815E203}"/>
              </a:ext>
            </a:extLst>
          </p:cNvPr>
          <p:cNvSpPr>
            <a:spLocks noGrp="1"/>
          </p:cNvSpPr>
          <p:nvPr>
            <p:ph idx="1"/>
          </p:nvPr>
        </p:nvSpPr>
        <p:spPr/>
        <p:txBody>
          <a:bodyPr/>
          <a:lstStyle/>
          <a:p>
            <a:pPr marL="214313" indent="-214313" algn="l">
              <a:spcBef>
                <a:spcPts val="1272"/>
              </a:spcBef>
              <a:buFont typeface="Arial" panose="020B0604020202020204" pitchFamily="34" charset="0"/>
              <a:buChar char="•"/>
            </a:pPr>
            <a:r>
              <a:rPr lang="en-US" sz="2000" dirty="0"/>
              <a:t>The most important thing is to pick one and USE IT!</a:t>
            </a:r>
          </a:p>
          <a:p>
            <a:pPr marL="214313" indent="-214313" algn="l">
              <a:spcBef>
                <a:spcPts val="1272"/>
              </a:spcBef>
              <a:buFont typeface="Arial" panose="020B0604020202020204" pitchFamily="34" charset="0"/>
              <a:buChar char="•"/>
            </a:pPr>
            <a:r>
              <a:rPr lang="en-US" sz="2000" dirty="0"/>
              <a:t>DAS28 (28 joints): DAS Calculator using TJC, SJC, ESR, and </a:t>
            </a:r>
            <a:r>
              <a:rPr lang="en-US" sz="2000" dirty="0" err="1"/>
              <a:t>PtGA</a:t>
            </a:r>
            <a:r>
              <a:rPr lang="en-US" sz="2000" dirty="0"/>
              <a:t>. </a:t>
            </a:r>
          </a:p>
          <a:p>
            <a:pPr marL="214313" indent="-214313" algn="l">
              <a:spcBef>
                <a:spcPts val="1272"/>
              </a:spcBef>
              <a:buFont typeface="Arial" panose="020B0604020202020204" pitchFamily="34" charset="0"/>
              <a:buChar char="•"/>
            </a:pPr>
            <a:r>
              <a:rPr lang="en-US" sz="2000" dirty="0"/>
              <a:t>SDAI: TJC (0-28) + SJC (0-28) + </a:t>
            </a:r>
            <a:r>
              <a:rPr lang="en-US" sz="2000" dirty="0" err="1"/>
              <a:t>PtGA</a:t>
            </a:r>
            <a:r>
              <a:rPr lang="en-US" sz="2000" dirty="0"/>
              <a:t> (0-10) + </a:t>
            </a:r>
            <a:r>
              <a:rPr lang="en-US" sz="2000" dirty="0" err="1"/>
              <a:t>PhGA</a:t>
            </a:r>
            <a:r>
              <a:rPr lang="en-US" sz="2000" dirty="0"/>
              <a:t> (0-10) + CRP</a:t>
            </a:r>
          </a:p>
          <a:p>
            <a:pPr marL="214313" indent="-214313" algn="l">
              <a:spcBef>
                <a:spcPts val="1272"/>
              </a:spcBef>
              <a:buFont typeface="Arial" panose="020B0604020202020204" pitchFamily="34" charset="0"/>
              <a:buChar char="•"/>
            </a:pPr>
            <a:r>
              <a:rPr lang="en-US" sz="2000" dirty="0"/>
              <a:t>CDAI: TJC (0-28) + SJC (0-28) + </a:t>
            </a:r>
            <a:r>
              <a:rPr lang="en-US" sz="2000" dirty="0" err="1"/>
              <a:t>PtGA</a:t>
            </a:r>
            <a:r>
              <a:rPr lang="en-US" sz="2000" dirty="0"/>
              <a:t> (0-10) + </a:t>
            </a:r>
            <a:r>
              <a:rPr lang="en-US" sz="2000" dirty="0" err="1"/>
              <a:t>PhGA</a:t>
            </a:r>
            <a:r>
              <a:rPr lang="en-US" sz="2000" dirty="0"/>
              <a:t> (0-10)</a:t>
            </a:r>
          </a:p>
          <a:p>
            <a:pPr marL="214313" indent="-214313" algn="l">
              <a:spcBef>
                <a:spcPts val="1272"/>
              </a:spcBef>
              <a:buFont typeface="Arial" panose="020B0604020202020204" pitchFamily="34" charset="0"/>
              <a:buChar char="•"/>
            </a:pPr>
            <a:r>
              <a:rPr lang="en-US" sz="2000" dirty="0"/>
              <a:t>RAPID3: MDHAQ (0-10) + Patient Pain (1-10) + </a:t>
            </a:r>
            <a:r>
              <a:rPr lang="en-US" sz="2000" dirty="0" err="1"/>
              <a:t>PtGA</a:t>
            </a:r>
            <a:r>
              <a:rPr lang="en-US" sz="2000" dirty="0"/>
              <a:t> (0-10)</a:t>
            </a:r>
            <a:endParaRPr lang="en-US" sz="1800" dirty="0"/>
          </a:p>
          <a:p>
            <a:pPr marL="628650" lvl="1" algn="l">
              <a:spcBef>
                <a:spcPts val="1272"/>
              </a:spcBef>
              <a:buFont typeface="System Font Regular"/>
              <a:buChar char="–"/>
            </a:pPr>
            <a:r>
              <a:rPr lang="en-US" sz="1800" dirty="0">
                <a:hlinkClick r:id="rId2"/>
              </a:rPr>
              <a:t>www.das-score.nl</a:t>
            </a:r>
            <a:r>
              <a:rPr lang="en-US" sz="1800" dirty="0"/>
              <a:t> </a:t>
            </a:r>
          </a:p>
          <a:p>
            <a:pPr marL="628650" lvl="1" algn="l">
              <a:spcBef>
                <a:spcPts val="1272"/>
              </a:spcBef>
              <a:buFont typeface="System Font Regular"/>
              <a:buChar char="–"/>
            </a:pPr>
            <a:r>
              <a:rPr lang="en-US" sz="1800" dirty="0"/>
              <a:t>MDHAQ = Multidimensional health assessment questionnaire.</a:t>
            </a:r>
          </a:p>
          <a:p>
            <a:pPr marL="557213" lvl="1" indent="-214313" algn="l">
              <a:buFont typeface="Arial" panose="020B0604020202020204" pitchFamily="34" charset="0"/>
              <a:buChar char="•"/>
            </a:pPr>
            <a:endParaRPr lang="en-US" sz="1800" dirty="0"/>
          </a:p>
        </p:txBody>
      </p:sp>
    </p:spTree>
    <p:extLst>
      <p:ext uri="{BB962C8B-B14F-4D97-AF65-F5344CB8AC3E}">
        <p14:creationId xmlns:p14="http://schemas.microsoft.com/office/powerpoint/2010/main" val="151950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0641-517E-F2D0-2B59-02AD6808324F}"/>
              </a:ext>
            </a:extLst>
          </p:cNvPr>
          <p:cNvSpPr>
            <a:spLocks noGrp="1"/>
          </p:cNvSpPr>
          <p:nvPr>
            <p:ph type="title"/>
          </p:nvPr>
        </p:nvSpPr>
        <p:spPr/>
        <p:txBody>
          <a:bodyPr/>
          <a:lstStyle/>
          <a:p>
            <a:r>
              <a:rPr lang="en-US" dirty="0"/>
              <a:t>Classification of Disease Activity</a:t>
            </a:r>
          </a:p>
        </p:txBody>
      </p:sp>
      <p:graphicFrame>
        <p:nvGraphicFramePr>
          <p:cNvPr id="4" name="Table 4">
            <a:extLst>
              <a:ext uri="{FF2B5EF4-FFF2-40B4-BE49-F238E27FC236}">
                <a16:creationId xmlns:a16="http://schemas.microsoft.com/office/drawing/2014/main" id="{F37532C2-6DD2-96CA-036F-0D9BC2ACB048}"/>
              </a:ext>
            </a:extLst>
          </p:cNvPr>
          <p:cNvGraphicFramePr>
            <a:graphicFrameLocks noGrp="1"/>
          </p:cNvGraphicFramePr>
          <p:nvPr>
            <p:ph idx="1"/>
            <p:extLst>
              <p:ext uri="{D42A27DB-BD31-4B8C-83A1-F6EECF244321}">
                <p14:modId xmlns:p14="http://schemas.microsoft.com/office/powerpoint/2010/main" val="1970270310"/>
              </p:ext>
            </p:extLst>
          </p:nvPr>
        </p:nvGraphicFramePr>
        <p:xfrm>
          <a:off x="457200" y="1200150"/>
          <a:ext cx="8328978" cy="3062566"/>
        </p:xfrm>
        <a:graphic>
          <a:graphicData uri="http://schemas.openxmlformats.org/drawingml/2006/table">
            <a:tbl>
              <a:tblPr firstRow="1" bandRow="1">
                <a:tableStyleId>{5C22544A-7EE6-4342-B048-85BDC9FD1C3A}</a:tableStyleId>
              </a:tblPr>
              <a:tblGrid>
                <a:gridCol w="1745298">
                  <a:extLst>
                    <a:ext uri="{9D8B030D-6E8A-4147-A177-3AD203B41FA5}">
                      <a16:colId xmlns:a16="http://schemas.microsoft.com/office/drawing/2014/main" val="340328357"/>
                    </a:ext>
                  </a:extLst>
                </a:gridCol>
                <a:gridCol w="1645920">
                  <a:extLst>
                    <a:ext uri="{9D8B030D-6E8A-4147-A177-3AD203B41FA5}">
                      <a16:colId xmlns:a16="http://schemas.microsoft.com/office/drawing/2014/main" val="168776938"/>
                    </a:ext>
                  </a:extLst>
                </a:gridCol>
                <a:gridCol w="1645920">
                  <a:extLst>
                    <a:ext uri="{9D8B030D-6E8A-4147-A177-3AD203B41FA5}">
                      <a16:colId xmlns:a16="http://schemas.microsoft.com/office/drawing/2014/main" val="2952181099"/>
                    </a:ext>
                  </a:extLst>
                </a:gridCol>
                <a:gridCol w="1645920">
                  <a:extLst>
                    <a:ext uri="{9D8B030D-6E8A-4147-A177-3AD203B41FA5}">
                      <a16:colId xmlns:a16="http://schemas.microsoft.com/office/drawing/2014/main" val="3925015096"/>
                    </a:ext>
                  </a:extLst>
                </a:gridCol>
                <a:gridCol w="1645920">
                  <a:extLst>
                    <a:ext uri="{9D8B030D-6E8A-4147-A177-3AD203B41FA5}">
                      <a16:colId xmlns:a16="http://schemas.microsoft.com/office/drawing/2014/main" val="3244266754"/>
                    </a:ext>
                  </a:extLst>
                </a:gridCol>
              </a:tblGrid>
              <a:tr h="934586">
                <a:tc>
                  <a:txBody>
                    <a:bodyPr/>
                    <a:lstStyle/>
                    <a:p>
                      <a:r>
                        <a:rPr lang="en-US" sz="1400" dirty="0"/>
                        <a:t>Instrument</a:t>
                      </a:r>
                    </a:p>
                    <a:p>
                      <a:r>
                        <a:rPr lang="en-US" sz="1400" dirty="0"/>
                        <a:t>(Score Range)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p>
                      <a:pPr algn="ctr"/>
                      <a:r>
                        <a:rPr lang="en-US" sz="1400" dirty="0"/>
                        <a:t>Remission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Low Disease</a:t>
                      </a:r>
                    </a:p>
                    <a:p>
                      <a:pPr algn="ctr"/>
                      <a:r>
                        <a:rPr lang="en-US" sz="1400" dirty="0"/>
                        <a:t>Activity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Moderate</a:t>
                      </a:r>
                    </a:p>
                    <a:p>
                      <a:pPr algn="ctr"/>
                      <a:r>
                        <a:rPr lang="en-US" sz="1400" dirty="0"/>
                        <a:t>Disease Activity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Severe Disease Activity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387699"/>
                  </a:ext>
                </a:extLst>
              </a:tr>
              <a:tr h="531995">
                <a:tc>
                  <a:txBody>
                    <a:bodyPr/>
                    <a:lstStyle/>
                    <a:p>
                      <a:r>
                        <a:rPr lang="en-US" sz="1400" dirty="0"/>
                        <a:t>DAS28-ESR (0-9.4)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&lt;2.6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≥2.6 and ≤3.2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&gt;3.2 to ≤5.1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&gt;5.1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867829463"/>
                  </a:ext>
                </a:extLst>
              </a:tr>
              <a:tr h="531995">
                <a:tc>
                  <a:txBody>
                    <a:bodyPr/>
                    <a:lstStyle/>
                    <a:p>
                      <a:r>
                        <a:rPr lang="en-US" sz="1400" dirty="0"/>
                        <a:t>SDAI (0-86)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≤3.3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&gt;3.3 and ≤11.0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&gt;11 to ≤26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lang="en-US" sz="1400" dirty="0"/>
                        <a:t>&gt;26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5407436"/>
                  </a:ext>
                </a:extLst>
              </a:tr>
              <a:tr h="531995">
                <a:tc>
                  <a:txBody>
                    <a:bodyPr/>
                    <a:lstStyle/>
                    <a:p>
                      <a:r>
                        <a:rPr lang="en-US" sz="1400" dirty="0"/>
                        <a:t>CDAI (0-76)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≤2.8</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indent="0" algn="ctr">
                        <a:buFont typeface="Wingdings" panose="05000000000000000000" pitchFamily="2" charset="2"/>
                        <a:buNone/>
                      </a:pPr>
                      <a:r>
                        <a:rPr lang="en-US" sz="1400" dirty="0"/>
                        <a:t>2.8 and ≤10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400" dirty="0"/>
                        <a:t>&gt;10 to ≤22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marL="0" indent="0" algn="ctr">
                        <a:buFont typeface="Wingdings" panose="05000000000000000000" pitchFamily="2" charset="2"/>
                        <a:buNone/>
                      </a:pPr>
                      <a:r>
                        <a:rPr lang="en-US" sz="1400" dirty="0"/>
                        <a:t>&gt;22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293846954"/>
                  </a:ext>
                </a:extLst>
              </a:tr>
              <a:tr h="531995">
                <a:tc>
                  <a:txBody>
                    <a:bodyPr/>
                    <a:lstStyle/>
                    <a:p>
                      <a:r>
                        <a:rPr lang="en-US" sz="1400" dirty="0"/>
                        <a:t>RAPID3 (0-30)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&gt;0 and ≤1.0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&gt;1.0 and ≤6</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&gt;6 to ≤12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&gt;12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5895903"/>
                  </a:ext>
                </a:extLst>
              </a:tr>
            </a:tbl>
          </a:graphicData>
        </a:graphic>
      </p:graphicFrame>
    </p:spTree>
    <p:extLst>
      <p:ext uri="{BB962C8B-B14F-4D97-AF65-F5344CB8AC3E}">
        <p14:creationId xmlns:p14="http://schemas.microsoft.com/office/powerpoint/2010/main" val="315968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22BC-34EC-F8C1-8D5D-561E4AA8AFEB}"/>
              </a:ext>
            </a:extLst>
          </p:cNvPr>
          <p:cNvSpPr>
            <a:spLocks noGrp="1"/>
          </p:cNvSpPr>
          <p:nvPr>
            <p:ph type="title"/>
          </p:nvPr>
        </p:nvSpPr>
        <p:spPr/>
        <p:txBody>
          <a:bodyPr/>
          <a:lstStyle/>
          <a:p>
            <a:r>
              <a:rPr lang="en-US" dirty="0"/>
              <a:t>Predicting Poor Prognosis</a:t>
            </a:r>
          </a:p>
        </p:txBody>
      </p:sp>
      <p:sp>
        <p:nvSpPr>
          <p:cNvPr id="3" name="Subtitle 2">
            <a:extLst>
              <a:ext uri="{FF2B5EF4-FFF2-40B4-BE49-F238E27FC236}">
                <a16:creationId xmlns:a16="http://schemas.microsoft.com/office/drawing/2014/main" id="{9CE29CB5-EC09-9185-165F-ED3D96CADEED}"/>
              </a:ext>
            </a:extLst>
          </p:cNvPr>
          <p:cNvSpPr>
            <a:spLocks noGrp="1"/>
          </p:cNvSpPr>
          <p:nvPr>
            <p:ph idx="1"/>
          </p:nvPr>
        </p:nvSpPr>
        <p:spPr/>
        <p:txBody>
          <a:bodyPr>
            <a:noAutofit/>
          </a:bodyPr>
          <a:lstStyle/>
          <a:p>
            <a:pPr>
              <a:spcBef>
                <a:spcPts val="672"/>
              </a:spcBef>
            </a:pPr>
            <a:r>
              <a:rPr lang="en-US" sz="2000" b="1" dirty="0"/>
              <a:t>Long disease duration prior to treatment</a:t>
            </a:r>
          </a:p>
          <a:p>
            <a:pPr>
              <a:spcBef>
                <a:spcPts val="672"/>
              </a:spcBef>
            </a:pPr>
            <a:r>
              <a:rPr lang="en-US" sz="2000" b="1" dirty="0"/>
              <a:t>+RF and + CCP</a:t>
            </a:r>
          </a:p>
          <a:p>
            <a:pPr>
              <a:spcBef>
                <a:spcPts val="672"/>
              </a:spcBef>
            </a:pPr>
            <a:r>
              <a:rPr lang="en-US" sz="2000" b="1" dirty="0"/>
              <a:t>Poor functional status (HAQ score &gt; 1)</a:t>
            </a:r>
          </a:p>
          <a:p>
            <a:pPr>
              <a:spcBef>
                <a:spcPts val="672"/>
              </a:spcBef>
            </a:pPr>
            <a:r>
              <a:rPr lang="en-US" sz="2000" dirty="0"/>
              <a:t>&gt;13 Joint involved</a:t>
            </a:r>
          </a:p>
          <a:p>
            <a:pPr>
              <a:spcBef>
                <a:spcPts val="672"/>
              </a:spcBef>
            </a:pPr>
            <a:r>
              <a:rPr lang="en-US" sz="2000" dirty="0"/>
              <a:t>Extraarticular disease, especially nodules</a:t>
            </a:r>
          </a:p>
          <a:p>
            <a:pPr>
              <a:spcBef>
                <a:spcPts val="672"/>
              </a:spcBef>
            </a:pPr>
            <a:r>
              <a:rPr lang="en-US" sz="2000" dirty="0"/>
              <a:t>Persistently elevated ESR or CRP</a:t>
            </a:r>
          </a:p>
          <a:p>
            <a:pPr>
              <a:spcBef>
                <a:spcPts val="672"/>
              </a:spcBef>
            </a:pPr>
            <a:r>
              <a:rPr lang="en-US" sz="2000" dirty="0"/>
              <a:t>ANA positivity (if RF is positive)</a:t>
            </a:r>
          </a:p>
          <a:p>
            <a:pPr>
              <a:spcBef>
                <a:spcPts val="672"/>
              </a:spcBef>
            </a:pPr>
            <a:r>
              <a:rPr lang="en-US" sz="2000" dirty="0"/>
              <a:t>Radiographic erosions within 2 years of disease onset</a:t>
            </a:r>
          </a:p>
          <a:p>
            <a:pPr>
              <a:spcBef>
                <a:spcPts val="672"/>
              </a:spcBef>
            </a:pPr>
            <a:r>
              <a:rPr lang="en-US" sz="2000" dirty="0"/>
              <a:t>Low education level</a:t>
            </a:r>
          </a:p>
        </p:txBody>
      </p:sp>
    </p:spTree>
    <p:extLst>
      <p:ext uri="{BB962C8B-B14F-4D97-AF65-F5344CB8AC3E}">
        <p14:creationId xmlns:p14="http://schemas.microsoft.com/office/powerpoint/2010/main" val="257657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404F-161F-41F4-88E5-8318C4414B33}"/>
              </a:ext>
            </a:extLst>
          </p:cNvPr>
          <p:cNvSpPr>
            <a:spLocks noGrp="1"/>
          </p:cNvSpPr>
          <p:nvPr>
            <p:ph type="title"/>
          </p:nvPr>
        </p:nvSpPr>
        <p:spPr/>
        <p:txBody>
          <a:bodyPr/>
          <a:lstStyle/>
          <a:p>
            <a:r>
              <a:rPr lang="en-US" dirty="0"/>
              <a:t>Goals for Treatment</a:t>
            </a:r>
          </a:p>
        </p:txBody>
      </p:sp>
      <p:sp>
        <p:nvSpPr>
          <p:cNvPr id="3" name="Content Placeholder 2">
            <a:extLst>
              <a:ext uri="{FF2B5EF4-FFF2-40B4-BE49-F238E27FC236}">
                <a16:creationId xmlns:a16="http://schemas.microsoft.com/office/drawing/2014/main" id="{BCC7D6BE-2992-81B8-CE9C-46B562C04B7B}"/>
              </a:ext>
            </a:extLst>
          </p:cNvPr>
          <p:cNvSpPr>
            <a:spLocks noGrp="1"/>
          </p:cNvSpPr>
          <p:nvPr>
            <p:ph idx="1"/>
          </p:nvPr>
        </p:nvSpPr>
        <p:spPr/>
        <p:txBody>
          <a:bodyPr/>
          <a:lstStyle/>
          <a:p>
            <a:pPr marL="514350" indent="-514350">
              <a:spcBef>
                <a:spcPts val="1272"/>
              </a:spcBef>
              <a:buFont typeface="+mj-lt"/>
              <a:buAutoNum type="arabicPeriod"/>
            </a:pPr>
            <a:r>
              <a:rPr lang="en-US" sz="2400" b="1" dirty="0"/>
              <a:t>Treat early: </a:t>
            </a:r>
            <a:r>
              <a:rPr lang="en-US" sz="2400" dirty="0"/>
              <a:t>The best results are seen when RA patients are started on therapy within 3-6 months of synovitis onset. </a:t>
            </a:r>
          </a:p>
          <a:p>
            <a:pPr marL="514350" indent="-514350">
              <a:spcBef>
                <a:spcPts val="1272"/>
              </a:spcBef>
              <a:buFont typeface="+mj-lt"/>
              <a:buAutoNum type="arabicPeriod"/>
            </a:pPr>
            <a:r>
              <a:rPr lang="en-US" sz="2400" b="1" dirty="0"/>
              <a:t>Treat to target: </a:t>
            </a:r>
            <a:r>
              <a:rPr lang="en-US" sz="2400" dirty="0"/>
              <a:t>Aim for low disease activity </a:t>
            </a:r>
            <a:br>
              <a:rPr lang="en-US" sz="2400" dirty="0"/>
            </a:br>
            <a:r>
              <a:rPr lang="en-US" sz="2400" dirty="0"/>
              <a:t>or remission. </a:t>
            </a:r>
            <a:endParaRPr lang="en-US" sz="2400" b="1" dirty="0"/>
          </a:p>
        </p:txBody>
      </p:sp>
      <p:pic>
        <p:nvPicPr>
          <p:cNvPr id="1026" name="Picture 2" descr="13,409 Bullseye Illustrations &amp; Clip Art - iStock">
            <a:extLst>
              <a:ext uri="{FF2B5EF4-FFF2-40B4-BE49-F238E27FC236}">
                <a16:creationId xmlns:a16="http://schemas.microsoft.com/office/drawing/2014/main" id="{352F691C-BE89-90A2-C558-B0D0AE323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829" y="2950707"/>
            <a:ext cx="2198595" cy="219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7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C6C5C1-8827-2A7F-8246-4FFC704FE6A0}"/>
              </a:ext>
            </a:extLst>
          </p:cNvPr>
          <p:cNvPicPr>
            <a:picLocks noGrp="1" noChangeAspect="1"/>
          </p:cNvPicPr>
          <p:nvPr>
            <p:ph idx="4294967295"/>
          </p:nvPr>
        </p:nvPicPr>
        <p:blipFill>
          <a:blip r:embed="rId2"/>
          <a:stretch>
            <a:fillRect/>
          </a:stretch>
        </p:blipFill>
        <p:spPr>
          <a:xfrm>
            <a:off x="2794000" y="23812"/>
            <a:ext cx="3556000" cy="5095875"/>
          </a:xfrm>
          <a:prstGeom prst="rect">
            <a:avLst/>
          </a:prstGeom>
        </p:spPr>
      </p:pic>
    </p:spTree>
    <p:extLst>
      <p:ext uri="{BB962C8B-B14F-4D97-AF65-F5344CB8AC3E}">
        <p14:creationId xmlns:p14="http://schemas.microsoft.com/office/powerpoint/2010/main" val="91800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9F3B-1C66-D940-B6FB-EA7300E27CDF}"/>
              </a:ext>
            </a:extLst>
          </p:cNvPr>
          <p:cNvSpPr>
            <a:spLocks noGrp="1"/>
          </p:cNvSpPr>
          <p:nvPr>
            <p:ph type="title"/>
          </p:nvPr>
        </p:nvSpPr>
        <p:spPr/>
        <p:txBody>
          <a:bodyPr>
            <a:normAutofit/>
          </a:bodyPr>
          <a:lstStyle/>
          <a:p>
            <a:r>
              <a:rPr lang="en-US" dirty="0"/>
              <a:t>Treatment Pearls</a:t>
            </a:r>
          </a:p>
        </p:txBody>
      </p:sp>
      <p:sp>
        <p:nvSpPr>
          <p:cNvPr id="3" name="Content Placeholder 2">
            <a:extLst>
              <a:ext uri="{FF2B5EF4-FFF2-40B4-BE49-F238E27FC236}">
                <a16:creationId xmlns:a16="http://schemas.microsoft.com/office/drawing/2014/main" id="{77785132-B04E-DC61-3407-514EA2ACA967}"/>
              </a:ext>
            </a:extLst>
          </p:cNvPr>
          <p:cNvSpPr>
            <a:spLocks noGrp="1"/>
          </p:cNvSpPr>
          <p:nvPr>
            <p:ph idx="1"/>
          </p:nvPr>
        </p:nvSpPr>
        <p:spPr/>
        <p:txBody>
          <a:bodyPr/>
          <a:lstStyle/>
          <a:p>
            <a:pPr>
              <a:spcBef>
                <a:spcPts val="1272"/>
              </a:spcBef>
            </a:pPr>
            <a:r>
              <a:rPr lang="en-US" sz="1600" dirty="0"/>
              <a:t>Methotrexate has been the most effective DMARD used. It induces low disease activity as monotherapy in about 30% of patients.</a:t>
            </a:r>
          </a:p>
          <a:p>
            <a:pPr>
              <a:spcBef>
                <a:spcPts val="1272"/>
              </a:spcBef>
            </a:pPr>
            <a:r>
              <a:rPr lang="en-US" sz="1600" dirty="0"/>
              <a:t>Patients on their first bDMARD can achieve low disease activity in 40% to 50% </a:t>
            </a:r>
            <a:br>
              <a:rPr lang="en-US" sz="1600" dirty="0"/>
            </a:br>
            <a:r>
              <a:rPr lang="en-US" sz="1600" dirty="0"/>
              <a:t>of cases. </a:t>
            </a:r>
          </a:p>
          <a:p>
            <a:pPr>
              <a:spcBef>
                <a:spcPts val="1272"/>
              </a:spcBef>
            </a:pPr>
            <a:r>
              <a:rPr lang="en-US" sz="1600" dirty="0"/>
              <a:t>Personalized Medicine, aka Precision Medicine’s goal is to determine prior to therapy which drug will work best in individual patients. (PRISM RA)</a:t>
            </a:r>
          </a:p>
          <a:p>
            <a:pPr>
              <a:spcBef>
                <a:spcPts val="1272"/>
              </a:spcBef>
            </a:pPr>
            <a:r>
              <a:rPr lang="en-US" sz="1600" dirty="0"/>
              <a:t>Special attention should be given to preventative therapy including immunizations, CV disease (smoking cessation, lipid management, weight loss), and Osteoporosis </a:t>
            </a:r>
            <a:br>
              <a:rPr lang="en-US" sz="1600" dirty="0"/>
            </a:br>
            <a:r>
              <a:rPr lang="en-US" sz="1600" dirty="0"/>
              <a:t>(calcium, Vit D, and antiresorptive agents).</a:t>
            </a:r>
          </a:p>
          <a:p>
            <a:pPr>
              <a:spcBef>
                <a:spcPts val="1272"/>
              </a:spcBef>
            </a:pPr>
            <a:r>
              <a:rPr lang="en-US" sz="1600" dirty="0"/>
              <a:t>Physical Therapy, Occupational Therapy, rest, and education are important pieces of the treatment puzzle. </a:t>
            </a:r>
          </a:p>
        </p:txBody>
      </p:sp>
    </p:spTree>
    <p:extLst>
      <p:ext uri="{BB962C8B-B14F-4D97-AF65-F5344CB8AC3E}">
        <p14:creationId xmlns:p14="http://schemas.microsoft.com/office/powerpoint/2010/main" val="328014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8E7D8E-7F5E-BA64-9915-72FE124A48F3}"/>
              </a:ext>
            </a:extLst>
          </p:cNvPr>
          <p:cNvSpPr>
            <a:spLocks noGrp="1"/>
          </p:cNvSpPr>
          <p:nvPr>
            <p:ph type="ctrTitle"/>
          </p:nvPr>
        </p:nvSpPr>
        <p:spPr>
          <a:xfrm>
            <a:off x="685800" y="2020490"/>
            <a:ext cx="7772400" cy="1102519"/>
          </a:xfrm>
        </p:spPr>
        <p:txBody>
          <a:bodyPr/>
          <a:lstStyle/>
          <a:p>
            <a:r>
              <a:rPr lang="en-US" dirty="0"/>
              <a:t>Thank You.</a:t>
            </a:r>
          </a:p>
        </p:txBody>
      </p:sp>
    </p:spTree>
    <p:extLst>
      <p:ext uri="{BB962C8B-B14F-4D97-AF65-F5344CB8AC3E}">
        <p14:creationId xmlns:p14="http://schemas.microsoft.com/office/powerpoint/2010/main" val="225349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BA4B-430E-A749-B5F6-88C5ED758ADF}"/>
              </a:ext>
            </a:extLst>
          </p:cNvPr>
          <p:cNvSpPr>
            <a:spLocks noGrp="1"/>
          </p:cNvSpPr>
          <p:nvPr>
            <p:ph type="title"/>
          </p:nvPr>
        </p:nvSpPr>
        <p:spPr/>
        <p:txBody>
          <a:bodyPr/>
          <a:lstStyle/>
          <a:p>
            <a:r>
              <a:rPr lang="en-US" dirty="0"/>
              <a:t>Financial Disclosures</a:t>
            </a:r>
          </a:p>
        </p:txBody>
      </p:sp>
      <p:sp>
        <p:nvSpPr>
          <p:cNvPr id="3" name="Content Placeholder 2">
            <a:extLst>
              <a:ext uri="{FF2B5EF4-FFF2-40B4-BE49-F238E27FC236}">
                <a16:creationId xmlns:a16="http://schemas.microsoft.com/office/drawing/2014/main" id="{98CD9C16-99C6-BE03-318D-517377157A91}"/>
              </a:ext>
            </a:extLst>
          </p:cNvPr>
          <p:cNvSpPr>
            <a:spLocks noGrp="1"/>
          </p:cNvSpPr>
          <p:nvPr>
            <p:ph idx="1"/>
          </p:nvPr>
        </p:nvSpPr>
        <p:spPr/>
        <p:txBody>
          <a:bodyPr/>
          <a:lstStyle/>
          <a:p>
            <a:r>
              <a:rPr lang="en-US" dirty="0"/>
              <a:t>Speaker: Sanofi Genzyme</a:t>
            </a:r>
          </a:p>
        </p:txBody>
      </p:sp>
    </p:spTree>
    <p:extLst>
      <p:ext uri="{BB962C8B-B14F-4D97-AF65-F5344CB8AC3E}">
        <p14:creationId xmlns:p14="http://schemas.microsoft.com/office/powerpoint/2010/main" val="9471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EA67D-98F1-6E0D-AE65-D04BC86B6A42}"/>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3BC5CC9-80E4-E11F-5899-30A123F57F58}"/>
              </a:ext>
            </a:extLst>
          </p:cNvPr>
          <p:cNvSpPr>
            <a:spLocks noGrp="1"/>
          </p:cNvSpPr>
          <p:nvPr>
            <p:ph idx="1"/>
          </p:nvPr>
        </p:nvSpPr>
        <p:spPr/>
        <p:txBody>
          <a:bodyPr/>
          <a:lstStyle/>
          <a:p>
            <a:pPr>
              <a:spcBef>
                <a:spcPts val="1272"/>
              </a:spcBef>
              <a:buFont typeface="Arial" panose="020B0604020202020204" pitchFamily="34" charset="0"/>
              <a:buChar char="•"/>
            </a:pPr>
            <a:r>
              <a:rPr lang="en-US" sz="2000" dirty="0"/>
              <a:t>Feel comfortable diagnosing Rheumatoid Arthritis ( RA) based on ACR/</a:t>
            </a:r>
            <a:r>
              <a:rPr lang="en-US" sz="2000" dirty="0" err="1"/>
              <a:t>Eular</a:t>
            </a:r>
            <a:r>
              <a:rPr lang="en-US" sz="2000" dirty="0"/>
              <a:t> criteria. </a:t>
            </a:r>
          </a:p>
          <a:p>
            <a:pPr>
              <a:spcBef>
                <a:spcPts val="1272"/>
              </a:spcBef>
              <a:buFont typeface="Arial" panose="020B0604020202020204" pitchFamily="34" charset="0"/>
              <a:buChar char="•"/>
            </a:pPr>
            <a:r>
              <a:rPr lang="en-US" sz="2000" dirty="0"/>
              <a:t>Be able to identify the inflammatory process associated with the development of RA.</a:t>
            </a:r>
          </a:p>
          <a:p>
            <a:pPr>
              <a:spcBef>
                <a:spcPts val="1272"/>
              </a:spcBef>
              <a:buFont typeface="Arial" panose="020B0604020202020204" pitchFamily="34" charset="0"/>
              <a:buChar char="•"/>
            </a:pPr>
            <a:r>
              <a:rPr lang="en-US" sz="2000" dirty="0"/>
              <a:t>Determine the difference between RA and OA.</a:t>
            </a:r>
          </a:p>
          <a:p>
            <a:pPr>
              <a:spcBef>
                <a:spcPts val="1272"/>
              </a:spcBef>
              <a:buFont typeface="Arial" panose="020B0604020202020204" pitchFamily="34" charset="0"/>
              <a:buChar char="•"/>
            </a:pPr>
            <a:r>
              <a:rPr lang="en-US" sz="2000" dirty="0"/>
              <a:t>Learn about the most common extraarticular manifestations of RA.</a:t>
            </a:r>
          </a:p>
          <a:p>
            <a:pPr>
              <a:spcBef>
                <a:spcPts val="1272"/>
              </a:spcBef>
              <a:buFont typeface="Arial" panose="020B0604020202020204" pitchFamily="34" charset="0"/>
              <a:buChar char="•"/>
            </a:pPr>
            <a:r>
              <a:rPr lang="en-US" sz="2000" dirty="0"/>
              <a:t>Be aware of the different instruments available for measuring RA disease activity and be able to interpret their scores.</a:t>
            </a:r>
          </a:p>
          <a:p>
            <a:pPr>
              <a:spcBef>
                <a:spcPts val="1272"/>
              </a:spcBef>
              <a:buFont typeface="Arial" panose="020B0604020202020204" pitchFamily="34" charset="0"/>
              <a:buChar char="•"/>
            </a:pPr>
            <a:r>
              <a:rPr lang="en-US" sz="2000" dirty="0"/>
              <a:t>Go through a standard RA treatment algorithm. </a:t>
            </a:r>
          </a:p>
        </p:txBody>
      </p:sp>
    </p:spTree>
    <p:extLst>
      <p:ext uri="{BB962C8B-B14F-4D97-AF65-F5344CB8AC3E}">
        <p14:creationId xmlns:p14="http://schemas.microsoft.com/office/powerpoint/2010/main" val="15332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95B8-9D79-AA7A-1D11-27660292A1FD}"/>
              </a:ext>
            </a:extLst>
          </p:cNvPr>
          <p:cNvSpPr>
            <a:spLocks noGrp="1"/>
          </p:cNvSpPr>
          <p:nvPr>
            <p:ph type="title"/>
          </p:nvPr>
        </p:nvSpPr>
        <p:spPr/>
        <p:txBody>
          <a:bodyPr/>
          <a:lstStyle/>
          <a:p>
            <a:r>
              <a:rPr lang="en-US" dirty="0"/>
              <a:t>What Is RA?</a:t>
            </a:r>
          </a:p>
        </p:txBody>
      </p:sp>
      <p:sp>
        <p:nvSpPr>
          <p:cNvPr id="3" name="Subtitle 2">
            <a:extLst>
              <a:ext uri="{FF2B5EF4-FFF2-40B4-BE49-F238E27FC236}">
                <a16:creationId xmlns:a16="http://schemas.microsoft.com/office/drawing/2014/main" id="{D30B8A4E-AFBA-6F7C-CF12-3AC82322624B}"/>
              </a:ext>
            </a:extLst>
          </p:cNvPr>
          <p:cNvSpPr>
            <a:spLocks noGrp="1"/>
          </p:cNvSpPr>
          <p:nvPr>
            <p:ph idx="1"/>
          </p:nvPr>
        </p:nvSpPr>
        <p:spPr/>
        <p:txBody>
          <a:bodyPr>
            <a:normAutofit/>
          </a:bodyPr>
          <a:lstStyle/>
          <a:p>
            <a:pPr marL="257175" indent="-257175" algn="l">
              <a:spcBef>
                <a:spcPts val="1272"/>
              </a:spcBef>
              <a:buFont typeface="Arial" panose="020B0604020202020204" pitchFamily="34" charset="0"/>
              <a:buChar char="•"/>
            </a:pPr>
            <a:r>
              <a:rPr lang="en-US" sz="2400" dirty="0"/>
              <a:t>A chronic, systemic, inflammatory disease of joints that is characterized by its pattern of joint involvement. </a:t>
            </a:r>
          </a:p>
          <a:p>
            <a:pPr marL="257175" indent="-257175" algn="l">
              <a:spcBef>
                <a:spcPts val="1272"/>
              </a:spcBef>
              <a:buFont typeface="Arial" panose="020B0604020202020204" pitchFamily="34" charset="0"/>
              <a:buChar char="•"/>
            </a:pPr>
            <a:r>
              <a:rPr lang="en-US" sz="2400" dirty="0"/>
              <a:t>In the majority of cases, there is serum elevations of autoantibodies that include RF and CCP. </a:t>
            </a:r>
          </a:p>
          <a:p>
            <a:pPr marL="257175" indent="-257175" algn="l">
              <a:spcBef>
                <a:spcPts val="1272"/>
              </a:spcBef>
              <a:buFont typeface="Arial" panose="020B0604020202020204" pitchFamily="34" charset="0"/>
              <a:buChar char="•"/>
            </a:pPr>
            <a:r>
              <a:rPr lang="en-US" sz="2400" dirty="0"/>
              <a:t>The primary site of pathology is the synovium of the joint.</a:t>
            </a:r>
          </a:p>
          <a:p>
            <a:pPr marL="257175" indent="-257175" algn="l">
              <a:spcBef>
                <a:spcPts val="1272"/>
              </a:spcBef>
              <a:buFont typeface="Arial" panose="020B0604020202020204" pitchFamily="34" charset="0"/>
              <a:buChar char="•"/>
            </a:pPr>
            <a:r>
              <a:rPr lang="en-US" sz="2400" dirty="0"/>
              <a:t>The synovial tissue becomes inflamed and proliferates, forming pannus that invades bone, cartilage, and ligaments and leads to damage and deformities. </a:t>
            </a:r>
          </a:p>
          <a:p>
            <a:pPr marL="257175" indent="-257175" algn="l">
              <a:buFont typeface="Arial" panose="020B0604020202020204" pitchFamily="34" charset="0"/>
              <a:buChar char="•"/>
            </a:pPr>
            <a:endParaRPr lang="en-US" sz="2000" dirty="0"/>
          </a:p>
        </p:txBody>
      </p:sp>
    </p:spTree>
    <p:extLst>
      <p:ext uri="{BB962C8B-B14F-4D97-AF65-F5344CB8AC3E}">
        <p14:creationId xmlns:p14="http://schemas.microsoft.com/office/powerpoint/2010/main" val="276314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FA4F34-DE19-22B6-58A0-10E9156A2F4F}"/>
              </a:ext>
            </a:extLst>
          </p:cNvPr>
          <p:cNvPicPr>
            <a:picLocks noChangeAspect="1"/>
          </p:cNvPicPr>
          <p:nvPr/>
        </p:nvPicPr>
        <p:blipFill>
          <a:blip r:embed="rId2"/>
          <a:stretch>
            <a:fillRect/>
          </a:stretch>
        </p:blipFill>
        <p:spPr>
          <a:xfrm>
            <a:off x="1714500" y="614993"/>
            <a:ext cx="5715000" cy="4236244"/>
          </a:xfrm>
          <a:prstGeom prst="rect">
            <a:avLst/>
          </a:prstGeom>
        </p:spPr>
      </p:pic>
    </p:spTree>
    <p:extLst>
      <p:ext uri="{BB962C8B-B14F-4D97-AF65-F5344CB8AC3E}">
        <p14:creationId xmlns:p14="http://schemas.microsoft.com/office/powerpoint/2010/main" val="150204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FA6A-B78F-673B-17AF-4F806DA293F6}"/>
              </a:ext>
            </a:extLst>
          </p:cNvPr>
          <p:cNvSpPr>
            <a:spLocks noGrp="1"/>
          </p:cNvSpPr>
          <p:nvPr>
            <p:ph type="title"/>
          </p:nvPr>
        </p:nvSpPr>
        <p:spPr/>
        <p:txBody>
          <a:bodyPr/>
          <a:lstStyle/>
          <a:p>
            <a:r>
              <a:rPr lang="en-US" dirty="0"/>
              <a:t>Etiology and Pathogenesis</a:t>
            </a:r>
          </a:p>
        </p:txBody>
      </p:sp>
      <p:sp>
        <p:nvSpPr>
          <p:cNvPr id="3" name="Subtitle 2">
            <a:extLst>
              <a:ext uri="{FF2B5EF4-FFF2-40B4-BE49-F238E27FC236}">
                <a16:creationId xmlns:a16="http://schemas.microsoft.com/office/drawing/2014/main" id="{9DBDB384-2783-030A-6654-10C7B31A3E22}"/>
              </a:ext>
            </a:extLst>
          </p:cNvPr>
          <p:cNvSpPr>
            <a:spLocks noGrp="1"/>
          </p:cNvSpPr>
          <p:nvPr>
            <p:ph idx="1"/>
          </p:nvPr>
        </p:nvSpPr>
        <p:spPr/>
        <p:txBody>
          <a:bodyPr>
            <a:noAutofit/>
          </a:bodyPr>
          <a:lstStyle/>
          <a:p>
            <a:pPr marL="214313" indent="-214313" algn="l">
              <a:spcBef>
                <a:spcPts val="584"/>
              </a:spcBef>
              <a:buFont typeface="Arial" panose="020B0604020202020204" pitchFamily="34" charset="0"/>
              <a:buChar char="•"/>
            </a:pPr>
            <a:r>
              <a:rPr lang="en-US" sz="1600" dirty="0"/>
              <a:t>The exact etiology remains unknown, but its likely multifactorial with both genetics and environmental factors both playing roles.</a:t>
            </a:r>
          </a:p>
          <a:p>
            <a:pPr marL="214313" indent="-214313" algn="l">
              <a:spcBef>
                <a:spcPts val="584"/>
              </a:spcBef>
              <a:buFont typeface="Arial" panose="020B0604020202020204" pitchFamily="34" charset="0"/>
              <a:buChar char="•"/>
            </a:pPr>
            <a:r>
              <a:rPr lang="en-US" sz="1600" dirty="0"/>
              <a:t>Antibodies can be found in the blood several years before the development of </a:t>
            </a:r>
            <a:br>
              <a:rPr lang="en-US" sz="1600" dirty="0"/>
            </a:br>
            <a:r>
              <a:rPr lang="en-US" sz="1600" dirty="0"/>
              <a:t>joint inflammation. </a:t>
            </a:r>
          </a:p>
          <a:p>
            <a:pPr marL="214313" indent="-214313" algn="l">
              <a:spcBef>
                <a:spcPts val="584"/>
              </a:spcBef>
              <a:buFont typeface="Arial" panose="020B0604020202020204" pitchFamily="34" charset="0"/>
              <a:buChar char="•"/>
            </a:pPr>
            <a:r>
              <a:rPr lang="en-US" sz="1600" dirty="0"/>
              <a:t>GENETICS:</a:t>
            </a:r>
          </a:p>
          <a:p>
            <a:pPr marL="628650" lvl="1" algn="l">
              <a:spcBef>
                <a:spcPts val="584"/>
              </a:spcBef>
              <a:buFont typeface="System Font Regular"/>
              <a:buChar char="–"/>
            </a:pPr>
            <a:r>
              <a:rPr lang="en-US" sz="1400" dirty="0"/>
              <a:t>Twin studies show that the concordance rate for RA is 12-15% in monozygotic twins and 2-3% in fraternal twins. General population 1%.</a:t>
            </a:r>
          </a:p>
          <a:p>
            <a:pPr marL="628650" lvl="1" algn="l">
              <a:spcBef>
                <a:spcPts val="584"/>
              </a:spcBef>
              <a:buFont typeface="System Font Regular"/>
              <a:buChar char="–"/>
            </a:pPr>
            <a:r>
              <a:rPr lang="en-US" sz="1400" dirty="0"/>
              <a:t>80-90% of all RA is sporadic, occurring in individuals with no </a:t>
            </a:r>
            <a:r>
              <a:rPr lang="en-US" sz="1400" dirty="0" err="1"/>
              <a:t>Fhx</a:t>
            </a:r>
            <a:r>
              <a:rPr lang="en-US" sz="1400" dirty="0"/>
              <a:t>.</a:t>
            </a:r>
          </a:p>
          <a:p>
            <a:pPr marL="214313" indent="-214313" algn="l">
              <a:spcBef>
                <a:spcPts val="584"/>
              </a:spcBef>
              <a:buFont typeface="Arial" panose="020B0604020202020204" pitchFamily="34" charset="0"/>
              <a:buChar char="•"/>
            </a:pPr>
            <a:r>
              <a:rPr lang="en-US" sz="1600" dirty="0"/>
              <a:t>ENVIRONMENTAL:</a:t>
            </a:r>
          </a:p>
          <a:p>
            <a:pPr marL="628650" lvl="1" algn="l">
              <a:spcBef>
                <a:spcPts val="584"/>
              </a:spcBef>
              <a:buFont typeface="System Font Regular"/>
              <a:buChar char="–"/>
            </a:pPr>
            <a:r>
              <a:rPr lang="en-US" sz="1400" dirty="0"/>
              <a:t>Cigarette exposure increases the odds ration for SPRA, 21-fold.</a:t>
            </a:r>
          </a:p>
          <a:p>
            <a:pPr marL="628650" lvl="1" algn="l">
              <a:spcBef>
                <a:spcPts val="584"/>
              </a:spcBef>
              <a:buFont typeface="System Font Regular"/>
              <a:buChar char="–"/>
            </a:pPr>
            <a:r>
              <a:rPr lang="en-US" sz="1400" dirty="0"/>
              <a:t>Other inhaled factors: Air Pollution and Silica dust. </a:t>
            </a:r>
          </a:p>
          <a:p>
            <a:pPr marL="628650" lvl="1" algn="l">
              <a:spcBef>
                <a:spcPts val="584"/>
              </a:spcBef>
              <a:buFont typeface="System Font Regular"/>
              <a:buChar char="–"/>
            </a:pPr>
            <a:r>
              <a:rPr lang="en-US" sz="1400" dirty="0"/>
              <a:t>Viruses: Epstein–Barr virus and Parvovirus have been associated w/ RA. </a:t>
            </a:r>
          </a:p>
          <a:p>
            <a:pPr marL="628650" lvl="1" algn="l">
              <a:spcBef>
                <a:spcPts val="584"/>
              </a:spcBef>
              <a:buFont typeface="System Font Regular"/>
              <a:buChar char="–"/>
            </a:pPr>
            <a:r>
              <a:rPr lang="en-US" sz="1400" dirty="0"/>
              <a:t>Bacteria: microbiomes of mucosal sites.</a:t>
            </a:r>
          </a:p>
          <a:p>
            <a:pPr marL="557213" lvl="1" indent="-214313" algn="l">
              <a:buFont typeface="Arial" panose="020B0604020202020204" pitchFamily="34" charset="0"/>
              <a:buChar char="•"/>
            </a:pPr>
            <a:endParaRPr lang="en-US" sz="1400" dirty="0"/>
          </a:p>
          <a:p>
            <a:pPr marL="557213" lvl="1" indent="-214313" algn="l">
              <a:buFont typeface="Arial" panose="020B0604020202020204" pitchFamily="34" charset="0"/>
              <a:buChar char="•"/>
            </a:pPr>
            <a:endParaRPr lang="en-US" sz="1400" dirty="0"/>
          </a:p>
        </p:txBody>
      </p:sp>
    </p:spTree>
    <p:extLst>
      <p:ext uri="{BB962C8B-B14F-4D97-AF65-F5344CB8AC3E}">
        <p14:creationId xmlns:p14="http://schemas.microsoft.com/office/powerpoint/2010/main" val="75217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A9A4-2311-D7D3-7AF6-1A86438F4301}"/>
              </a:ext>
            </a:extLst>
          </p:cNvPr>
          <p:cNvSpPr>
            <a:spLocks noGrp="1"/>
          </p:cNvSpPr>
          <p:nvPr>
            <p:ph type="title"/>
          </p:nvPr>
        </p:nvSpPr>
        <p:spPr/>
        <p:txBody>
          <a:bodyPr>
            <a:normAutofit/>
          </a:bodyPr>
          <a:lstStyle/>
          <a:p>
            <a:r>
              <a:rPr lang="en-US" sz="2800" dirty="0"/>
              <a:t>2010 ACR/EULAR </a:t>
            </a:r>
            <a:r>
              <a:rPr lang="en-US" sz="2800" dirty="0" err="1"/>
              <a:t>Classificaton</a:t>
            </a:r>
            <a:r>
              <a:rPr lang="en-US" sz="2800" dirty="0"/>
              <a:t> Criteria</a:t>
            </a:r>
          </a:p>
        </p:txBody>
      </p:sp>
      <p:pic>
        <p:nvPicPr>
          <p:cNvPr id="1026" name="Picture 2" descr="See the source image">
            <a:extLst>
              <a:ext uri="{FF2B5EF4-FFF2-40B4-BE49-F238E27FC236}">
                <a16:creationId xmlns:a16="http://schemas.microsoft.com/office/drawing/2014/main" id="{A6AE8CBE-953D-26C4-15E3-897131B85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212" y="1015996"/>
            <a:ext cx="5441576" cy="408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6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Office Theme">
  <a:themeElements>
    <a:clrScheme name="RhAPP Summit">
      <a:dk1>
        <a:srgbClr val="000000"/>
      </a:dk1>
      <a:lt1>
        <a:srgbClr val="FFFFFF"/>
      </a:lt1>
      <a:dk2>
        <a:srgbClr val="1F497D"/>
      </a:dk2>
      <a:lt2>
        <a:srgbClr val="EEECE1"/>
      </a:lt2>
      <a:accent1>
        <a:srgbClr val="26306B"/>
      </a:accent1>
      <a:accent2>
        <a:srgbClr val="909192"/>
      </a:accent2>
      <a:accent3>
        <a:srgbClr val="98C8F0"/>
      </a:accent3>
      <a:accent4>
        <a:srgbClr val="D6874F"/>
      </a:accent4>
      <a:accent5>
        <a:srgbClr val="910B42"/>
      </a:accent5>
      <a:accent6>
        <a:srgbClr val="009B94"/>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D9B924E3D14D4793DC73BF4AD00034" ma:contentTypeVersion="16" ma:contentTypeDescription="Create a new document." ma:contentTypeScope="" ma:versionID="a43bc466767020ee62b51a2d5d517c29">
  <xsd:schema xmlns:xsd="http://www.w3.org/2001/XMLSchema" xmlns:xs="http://www.w3.org/2001/XMLSchema" xmlns:p="http://schemas.microsoft.com/office/2006/metadata/properties" xmlns:ns2="3848ead4-a544-4f97-a018-004486040bf7" xmlns:ns3="5dca7bcd-93f1-4eb3-b36a-029ee633888d" targetNamespace="http://schemas.microsoft.com/office/2006/metadata/properties" ma:root="true" ma:fieldsID="42a7a9cd14e274c885725f09ab55ba11" ns2:_="" ns3:_="">
    <xsd:import namespace="3848ead4-a544-4f97-a018-004486040bf7"/>
    <xsd:import namespace="5dca7bcd-93f1-4eb3-b36a-029ee63388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8ead4-a544-4f97-a018-004486040b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6af64b8-7fad-47e4-b919-e65a6a8dde2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dca7bcd-93f1-4eb3-b36a-029ee633888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695542-4f60-4c4f-911e-fcbd13884180}" ma:internalName="TaxCatchAll" ma:showField="CatchAllData" ma:web="5dca7bcd-93f1-4eb3-b36a-029ee63388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48ead4-a544-4f97-a018-004486040bf7">
      <Terms xmlns="http://schemas.microsoft.com/office/infopath/2007/PartnerControls"/>
    </lcf76f155ced4ddcb4097134ff3c332f>
    <TaxCatchAll xmlns="5dca7bcd-93f1-4eb3-b36a-029ee633888d" xsi:nil="true"/>
  </documentManagement>
</p:properties>
</file>

<file path=customXml/itemProps1.xml><?xml version="1.0" encoding="utf-8"?>
<ds:datastoreItem xmlns:ds="http://schemas.openxmlformats.org/officeDocument/2006/customXml" ds:itemID="{B826168E-B20E-44D8-98E1-02CBA3D116C6}"/>
</file>

<file path=customXml/itemProps2.xml><?xml version="1.0" encoding="utf-8"?>
<ds:datastoreItem xmlns:ds="http://schemas.openxmlformats.org/officeDocument/2006/customXml" ds:itemID="{C9B8859A-4643-44F6-BFFF-A4005010BA44}"/>
</file>

<file path=customXml/itemProps3.xml><?xml version="1.0" encoding="utf-8"?>
<ds:datastoreItem xmlns:ds="http://schemas.openxmlformats.org/officeDocument/2006/customXml" ds:itemID="{978E8724-F430-43D8-8902-920C97F535D5}"/>
</file>

<file path=docProps/app.xml><?xml version="1.0" encoding="utf-8"?>
<Properties xmlns="http://schemas.openxmlformats.org/officeDocument/2006/extended-properties" xmlns:vt="http://schemas.openxmlformats.org/officeDocument/2006/docPropsVTypes">
  <TotalTime>206</TotalTime>
  <Words>1909</Words>
  <Application>Microsoft Office PowerPoint</Application>
  <PresentationFormat>On-screen Show (16:9)</PresentationFormat>
  <Paragraphs>248</Paragraphs>
  <Slides>36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System Font Regular</vt:lpstr>
      <vt:lpstr>Wingdings</vt:lpstr>
      <vt:lpstr>Office Theme</vt:lpstr>
      <vt:lpstr>PowerPoint Presentation</vt:lpstr>
      <vt:lpstr>Rheumatoid Arthritis  A to Z</vt:lpstr>
      <vt:lpstr>Disclosure Policy</vt:lpstr>
      <vt:lpstr>Financial Disclosures</vt:lpstr>
      <vt:lpstr>Objectives:</vt:lpstr>
      <vt:lpstr>What Is RA?</vt:lpstr>
      <vt:lpstr>PowerPoint Presentation</vt:lpstr>
      <vt:lpstr>Etiology and Pathogenesis</vt:lpstr>
      <vt:lpstr>2010 ACR/EULAR Classificaton Criteria</vt:lpstr>
      <vt:lpstr>Differential Diagnoses </vt:lpstr>
      <vt:lpstr>Epidemiology</vt:lpstr>
      <vt:lpstr>Most Common Joints Involved</vt:lpstr>
      <vt:lpstr>Common Deformities of the Hands</vt:lpstr>
      <vt:lpstr>RA and the Feet</vt:lpstr>
      <vt:lpstr>Radiographic Features of RA</vt:lpstr>
      <vt:lpstr>Marginal Erosion</vt:lpstr>
      <vt:lpstr>Periarticular Osteopenia</vt:lpstr>
      <vt:lpstr>Ulnar Deviation</vt:lpstr>
      <vt:lpstr>RA vs OA</vt:lpstr>
      <vt:lpstr>Synovial Fluid Analysis </vt:lpstr>
      <vt:lpstr>Cervical Involvement in RA</vt:lpstr>
      <vt:lpstr>Typical Lab Findings in RA Patients</vt:lpstr>
      <vt:lpstr>Extraarticular Manifestations of RA</vt:lpstr>
      <vt:lpstr>Rheumatoid Nodules</vt:lpstr>
      <vt:lpstr>Ocular Manifestations</vt:lpstr>
      <vt:lpstr>Pulmonary Manifestations</vt:lpstr>
      <vt:lpstr>Cardiac Manifestations</vt:lpstr>
      <vt:lpstr>Felty’s Syndrome Fun Facts</vt:lpstr>
      <vt:lpstr>Clinical Problems</vt:lpstr>
      <vt:lpstr>Instruments to Measure RA Disease Activity</vt:lpstr>
      <vt:lpstr>Classification of Disease Activity</vt:lpstr>
      <vt:lpstr>Predicting Poor Prognosis</vt:lpstr>
      <vt:lpstr>Goals for Treatment</vt:lpstr>
      <vt:lpstr>PowerPoint Presentation</vt:lpstr>
      <vt:lpstr>Treatment Pearls</vt:lpstr>
      <vt:lpstr>Thank You.</vt:lpstr>
    </vt:vector>
  </TitlesOfParts>
  <Manager/>
  <Company>Infotier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Morgan Taylor</dc:creator>
  <cp:keywords/>
  <dc:description/>
  <cp:lastModifiedBy>Stacey Shellenhamer</cp:lastModifiedBy>
  <cp:revision>38</cp:revision>
  <dcterms:created xsi:type="dcterms:W3CDTF">2018-06-19T18:04:12Z</dcterms:created>
  <dcterms:modified xsi:type="dcterms:W3CDTF">2022-09-08T03:56:39Z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0x010100F1D9B924E3D14D4793DC73BF4AD00034</vt:lpwstr>
  </property>
</Properties>
</file>